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281" r:id="rId3"/>
    <p:sldId id="282" r:id="rId4"/>
    <p:sldId id="273" r:id="rId5"/>
    <p:sldId id="268" r:id="rId6"/>
    <p:sldId id="257" r:id="rId7"/>
    <p:sldId id="269" r:id="rId8"/>
    <p:sldId id="270" r:id="rId9"/>
    <p:sldId id="271" r:id="rId10"/>
    <p:sldId id="283" r:id="rId11"/>
    <p:sldId id="275" r:id="rId12"/>
    <p:sldId id="258" r:id="rId13"/>
    <p:sldId id="259" r:id="rId14"/>
    <p:sldId id="284" r:id="rId15"/>
    <p:sldId id="265" r:id="rId16"/>
    <p:sldId id="266" r:id="rId17"/>
  </p:sldIdLst>
  <p:sldSz cx="9144000" cy="6858000" type="screen4x3"/>
  <p:notesSz cx="9928225" cy="679767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550"/>
    <a:srgbClr val="F86743"/>
    <a:srgbClr val="DE6F1E"/>
    <a:srgbClr val="DF6F1E"/>
    <a:srgbClr val="FFC9A3"/>
    <a:srgbClr val="FFCDBD"/>
    <a:srgbClr val="FF9787"/>
    <a:srgbClr val="DF4C46"/>
    <a:srgbClr val="DF0000"/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6" autoAdjust="0"/>
    <p:restoredTop sz="94660"/>
  </p:normalViewPr>
  <p:slideViewPr>
    <p:cSldViewPr>
      <p:cViewPr>
        <p:scale>
          <a:sx n="90" d="100"/>
          <a:sy n="90" d="100"/>
        </p:scale>
        <p:origin x="-48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01771099507499E-2"/>
          <c:y val="1.6044827410890299E-2"/>
          <c:w val="0.97739823613348498"/>
          <c:h val="0.88450305136332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Tablas!$C$4:$C$8</c:f>
              <c:numCache>
                <c:formatCode>0.0</c:formatCode>
                <c:ptCount val="5"/>
                <c:pt idx="0">
                  <c:v>0.67401902478169695</c:v>
                </c:pt>
                <c:pt idx="1">
                  <c:v>1.6929544877401881</c:v>
                </c:pt>
                <c:pt idx="2">
                  <c:v>2.1290706161879909</c:v>
                </c:pt>
                <c:pt idx="3">
                  <c:v>4.3257302671049001</c:v>
                </c:pt>
                <c:pt idx="4">
                  <c:v>0.917931345463885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4BACC6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Tablas!$D$4:$D$8</c:f>
              <c:numCache>
                <c:formatCode>0.0</c:formatCode>
                <c:ptCount val="5"/>
                <c:pt idx="0">
                  <c:v>1.2454874725684599</c:v>
                </c:pt>
                <c:pt idx="1">
                  <c:v>3.2202398659709819</c:v>
                </c:pt>
                <c:pt idx="2">
                  <c:v>3.1841589743702752</c:v>
                </c:pt>
                <c:pt idx="3">
                  <c:v>4.9692000892108403</c:v>
                </c:pt>
                <c:pt idx="4">
                  <c:v>1.538064679264828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Tablas!$E$4:$E$8</c:f>
              <c:numCache>
                <c:formatCode>0.0</c:formatCode>
                <c:ptCount val="5"/>
                <c:pt idx="0">
                  <c:v>1.8217383599318671</c:v>
                </c:pt>
                <c:pt idx="1">
                  <c:v>3.7758298678280879</c:v>
                </c:pt>
                <c:pt idx="2">
                  <c:v>5.4839271516138401</c:v>
                </c:pt>
                <c:pt idx="3">
                  <c:v>8.0850408374818201</c:v>
                </c:pt>
                <c:pt idx="4">
                  <c:v>1.834019907300916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BEFFF5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Tablas!$F$4:$F$8</c:f>
              <c:numCache>
                <c:formatCode>0.0</c:formatCode>
                <c:ptCount val="5"/>
                <c:pt idx="0">
                  <c:v>3.595644820190671</c:v>
                </c:pt>
                <c:pt idx="1">
                  <c:v>6.6501291349079716</c:v>
                </c:pt>
                <c:pt idx="2">
                  <c:v>9.9228426047075775</c:v>
                </c:pt>
                <c:pt idx="3">
                  <c:v>11.60917033995789</c:v>
                </c:pt>
                <c:pt idx="4">
                  <c:v>2.3014962028635622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9FBFF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Tablas!$G$4:$G$8</c:f>
              <c:numCache>
                <c:formatCode>0.0</c:formatCode>
                <c:ptCount val="5"/>
                <c:pt idx="0">
                  <c:v>6.3395133861094157</c:v>
                </c:pt>
                <c:pt idx="1">
                  <c:v>13.77013830512845</c:v>
                </c:pt>
                <c:pt idx="2">
                  <c:v>12.197398931761789</c:v>
                </c:pt>
                <c:pt idx="3">
                  <c:v>21.36179340940803</c:v>
                </c:pt>
                <c:pt idx="4">
                  <c:v>3.620540795882516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ADFFF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4.0149622150957498E-3"/>
                  <c:y val="5.083399777771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41472072795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Tablas!$H$4:$H$8</c:f>
              <c:numCache>
                <c:formatCode>0.0</c:formatCode>
                <c:ptCount val="5"/>
                <c:pt idx="0">
                  <c:v>11.212290898225</c:v>
                </c:pt>
                <c:pt idx="1">
                  <c:v>18.04270161184386</c:v>
                </c:pt>
                <c:pt idx="2">
                  <c:v>11.4258206934875</c:v>
                </c:pt>
                <c:pt idx="3">
                  <c:v>21.887204820704561</c:v>
                </c:pt>
                <c:pt idx="4">
                  <c:v>4.7026012317097372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2B3CD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3"/>
              <c:layout>
                <c:manualLayout>
                  <c:x val="-2.6766414767305001E-3"/>
                  <c:y val="2.54169988888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lnSpc>
                    <a:spcPct val="140000"/>
                  </a:lnSpc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Tablas!$I$4:$I$8</c:f>
              <c:numCache>
                <c:formatCode>0.0</c:formatCode>
                <c:ptCount val="5"/>
                <c:pt idx="0">
                  <c:v>12.04723834349792</c:v>
                </c:pt>
                <c:pt idx="1">
                  <c:v>20.679568358155709</c:v>
                </c:pt>
                <c:pt idx="2">
                  <c:v>14.704027636882079</c:v>
                </c:pt>
                <c:pt idx="3">
                  <c:v>15.004737954661421</c:v>
                </c:pt>
                <c:pt idx="4">
                  <c:v>4.7882699905403197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1B8EA2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Tablas!$J$4:$J$8</c:f>
              <c:numCache>
                <c:formatCode>0.0</c:formatCode>
                <c:ptCount val="5"/>
                <c:pt idx="0">
                  <c:v>17.435037154725979</c:v>
                </c:pt>
                <c:pt idx="1">
                  <c:v>19.858967258764579</c:v>
                </c:pt>
                <c:pt idx="2">
                  <c:v>14.34766235447756</c:v>
                </c:pt>
                <c:pt idx="3">
                  <c:v>14.973161311147919</c:v>
                </c:pt>
                <c:pt idx="4">
                  <c:v>5.2576374488388584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16708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-6.69160369182624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Tablas!$K$4:$K$8</c:f>
              <c:numCache>
                <c:formatCode>0.0</c:formatCode>
                <c:ptCount val="5"/>
                <c:pt idx="0">
                  <c:v>22.229847634810891</c:v>
                </c:pt>
                <c:pt idx="1">
                  <c:v>22.557715289286929</c:v>
                </c:pt>
                <c:pt idx="2">
                  <c:v>20.28992616343168</c:v>
                </c:pt>
                <c:pt idx="3">
                  <c:v>14.5160156206012</c:v>
                </c:pt>
                <c:pt idx="4">
                  <c:v>7.0117397437798719</c:v>
                </c:pt>
              </c:numCache>
            </c:numRef>
          </c:val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2014*</c:v>
                </c:pt>
              </c:strCache>
            </c:strRef>
          </c:tx>
          <c:spPr>
            <a:solidFill>
              <a:srgbClr val="125763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Tablas!$L$4:$L$8</c:f>
              <c:numCache>
                <c:formatCode>0.0</c:formatCode>
                <c:ptCount val="5"/>
                <c:pt idx="0">
                  <c:v>30.86519629934708</c:v>
                </c:pt>
                <c:pt idx="1">
                  <c:v>25.566900369191281</c:v>
                </c:pt>
                <c:pt idx="2">
                  <c:v>20.292274117251601</c:v>
                </c:pt>
                <c:pt idx="3">
                  <c:v>20.004453512698401</c:v>
                </c:pt>
                <c:pt idx="4">
                  <c:v>6.7749144416928306</c:v>
                </c:pt>
              </c:numCache>
            </c:numRef>
          </c:val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2015**</c:v>
                </c:pt>
              </c:strCache>
            </c:strRef>
          </c:tx>
          <c:spPr>
            <a:solidFill>
              <a:srgbClr val="0C3E48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Tablas!$M$4:$M$8</c:f>
              <c:numCache>
                <c:formatCode>0.0</c:formatCode>
                <c:ptCount val="5"/>
                <c:pt idx="0">
                  <c:v>38.370010772875901</c:v>
                </c:pt>
                <c:pt idx="1">
                  <c:v>30.109443671352661</c:v>
                </c:pt>
                <c:pt idx="2">
                  <c:v>27.904345657803692</c:v>
                </c:pt>
                <c:pt idx="3">
                  <c:v>25.085124137814311</c:v>
                </c:pt>
                <c:pt idx="4">
                  <c:v>7.5739166813188037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823168"/>
        <c:axId val="118833152"/>
      </c:barChart>
      <c:catAx>
        <c:axId val="11882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AR"/>
          </a:p>
        </c:txPr>
        <c:crossAx val="118833152"/>
        <c:crosses val="autoZero"/>
        <c:auto val="1"/>
        <c:lblAlgn val="ctr"/>
        <c:lblOffset val="100"/>
        <c:noMultiLvlLbl val="0"/>
      </c:catAx>
      <c:valAx>
        <c:axId val="1188331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882316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0722292430470699"/>
          <c:y val="3.6060258841296301E-2"/>
          <c:w val="0.18735138467201801"/>
          <c:h val="0.36318237891418098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903018815973003E-2"/>
          <c:y val="1.17768027919257E-2"/>
          <c:w val="0.96809693722165702"/>
          <c:h val="0.86868854909856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DBD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43.901760307820453</c:v>
                </c:pt>
                <c:pt idx="2">
                  <c:v>37.460974982050779</c:v>
                </c:pt>
                <c:pt idx="3">
                  <c:v>15.790419072221701</c:v>
                </c:pt>
                <c:pt idx="4">
                  <c:v>23.913722973378292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9787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24.442854388069311</c:v>
                </c:pt>
                <c:pt idx="1">
                  <c:v>64.650257479176631</c:v>
                </c:pt>
                <c:pt idx="2">
                  <c:v>60.485835330803361</c:v>
                </c:pt>
                <c:pt idx="3">
                  <c:v>22.61170678589405</c:v>
                </c:pt>
                <c:pt idx="4">
                  <c:v>36.536513775830826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F4C46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92.993482898448278</c:v>
                </c:pt>
                <c:pt idx="3">
                  <c:v>35.893021175339143</c:v>
                </c:pt>
                <c:pt idx="4">
                  <c:v>56.650002750854917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F0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45.541232879959971</c:v>
                </c:pt>
                <c:pt idx="1">
                  <c:v>133.0677003655718</c:v>
                </c:pt>
                <c:pt idx="2">
                  <c:v>119.12544016780539</c:v>
                </c:pt>
                <c:pt idx="3">
                  <c:v>45.801102165122643</c:v>
                </c:pt>
                <c:pt idx="4">
                  <c:v>73.061834063162223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B70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45.394255580752272</c:v>
                </c:pt>
                <c:pt idx="1">
                  <c:v>128.20768207270041</c:v>
                </c:pt>
                <c:pt idx="2">
                  <c:v>129.47504958331029</c:v>
                </c:pt>
                <c:pt idx="3">
                  <c:v>49.745623121261723</c:v>
                </c:pt>
                <c:pt idx="4">
                  <c:v>75.027413887145755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6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6.8241472072795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49.805503265291392</c:v>
                </c:pt>
                <c:pt idx="1">
                  <c:v>136.48427835956639</c:v>
                </c:pt>
                <c:pt idx="2">
                  <c:v>128.68929836531069</c:v>
                </c:pt>
                <c:pt idx="3">
                  <c:v>55.444012832465063</c:v>
                </c:pt>
                <c:pt idx="4">
                  <c:v>79.561415177387431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D000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61.6491108068412</c:v>
                </c:pt>
                <c:pt idx="1">
                  <c:v>156.48606820810099</c:v>
                </c:pt>
                <c:pt idx="2">
                  <c:v>172.95570030824021</c:v>
                </c:pt>
                <c:pt idx="3">
                  <c:v>65.958021745749846</c:v>
                </c:pt>
                <c:pt idx="4">
                  <c:v>95.836095376379674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D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4"/>
              <c:layout>
                <c:manualLayout>
                  <c:x val="-7.3711197438983897E-3"/>
                  <c:y val="-5.07214312657928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75.13317630078329</c:v>
                </c:pt>
                <c:pt idx="1">
                  <c:v>188.1850244543985</c:v>
                </c:pt>
                <c:pt idx="2">
                  <c:v>181.29905113575211</c:v>
                </c:pt>
                <c:pt idx="3">
                  <c:v>80.584358139946247</c:v>
                </c:pt>
                <c:pt idx="4">
                  <c:v>105.6895237029192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4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1.17937915902373E-2"/>
                  <c:y val="5.5333109677194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2680155390169E-2"/>
                  <c:y val="-2.766655483859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87</c:v>
                </c:pt>
                <c:pt idx="1">
                  <c:v>216</c:v>
                </c:pt>
                <c:pt idx="2">
                  <c:v>213</c:v>
                </c:pt>
                <c:pt idx="3">
                  <c:v>99</c:v>
                </c:pt>
                <c:pt idx="4">
                  <c:v>120</c:v>
                </c:pt>
              </c:numCache>
            </c:numRef>
          </c:val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6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8.8453436926779396E-3"/>
                  <c:y val="1.38332774192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937915902373E-2"/>
                  <c:y val="1.936658838701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19567641457601E-2"/>
                  <c:y val="1.1066621935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453436926780402E-3"/>
                  <c:y val="1.38332774192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es-AR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0</c:formatCode>
                <c:ptCount val="5"/>
                <c:pt idx="0">
                  <c:v>97</c:v>
                </c:pt>
                <c:pt idx="1">
                  <c:v>236</c:v>
                </c:pt>
                <c:pt idx="2">
                  <c:v>235</c:v>
                </c:pt>
                <c:pt idx="3">
                  <c:v>110</c:v>
                </c:pt>
                <c:pt idx="4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58496"/>
        <c:axId val="32860032"/>
      </c:barChart>
      <c:catAx>
        <c:axId val="3285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AR"/>
          </a:p>
        </c:txPr>
        <c:crossAx val="32860032"/>
        <c:crosses val="autoZero"/>
        <c:auto val="1"/>
        <c:lblAlgn val="ctr"/>
        <c:lblOffset val="100"/>
        <c:noMultiLvlLbl val="0"/>
      </c:catAx>
      <c:valAx>
        <c:axId val="328600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285849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5970337685505498"/>
          <c:y val="6.1876358819967003E-2"/>
          <c:w val="0.30776061667600302"/>
          <c:h val="0.30762376970969701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903018815973003E-2"/>
          <c:y val="4.77433240821021E-2"/>
          <c:w val="0.96809693722165702"/>
          <c:h val="0.83272212757985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D0FFB3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17937915902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111.7356615453094</c:v>
                </c:pt>
                <c:pt idx="1">
                  <c:v>124.4298637395574</c:v>
                </c:pt>
                <c:pt idx="2">
                  <c:v>184.88847174372859</c:v>
                </c:pt>
                <c:pt idx="3">
                  <c:v>81.017737693012407</c:v>
                </c:pt>
                <c:pt idx="4">
                  <c:v>82.456143154448057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ABFD6D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109.5675608304977</c:v>
                </c:pt>
                <c:pt idx="1">
                  <c:v>121.2025064993208</c:v>
                </c:pt>
                <c:pt idx="2">
                  <c:v>178.20921342505079</c:v>
                </c:pt>
                <c:pt idx="3">
                  <c:v>80.007111967815405</c:v>
                </c:pt>
                <c:pt idx="4">
                  <c:v>80.575516770786152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87E238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103.8106934121184</c:v>
                </c:pt>
                <c:pt idx="1">
                  <c:v>111.2339277014966</c:v>
                </c:pt>
                <c:pt idx="2">
                  <c:v>158.26947359034071</c:v>
                </c:pt>
                <c:pt idx="3">
                  <c:v>74.507787708705052</c:v>
                </c:pt>
                <c:pt idx="4">
                  <c:v>72.882280876018157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AAE30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99.984546324771799</c:v>
                </c:pt>
                <c:pt idx="1">
                  <c:v>105.4930574981572</c:v>
                </c:pt>
                <c:pt idx="2">
                  <c:v>148.43934818889761</c:v>
                </c:pt>
                <c:pt idx="3">
                  <c:v>70.09240372158277</c:v>
                </c:pt>
                <c:pt idx="4">
                  <c:v>71.315120193218903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7981D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4.4226718463389698E-3"/>
                  <c:y val="-2.766655483859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99.720274232155504</c:v>
                </c:pt>
                <c:pt idx="1">
                  <c:v>109.03227891924701</c:v>
                </c:pt>
                <c:pt idx="2">
                  <c:v>151.33820705036871</c:v>
                </c:pt>
                <c:pt idx="3">
                  <c:v>71.106225198771455</c:v>
                </c:pt>
                <c:pt idx="4">
                  <c:v>73.284942674891028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97425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6.8241472072795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96.310279636219633</c:v>
                </c:pt>
                <c:pt idx="1">
                  <c:v>104.84095790314311</c:v>
                </c:pt>
                <c:pt idx="2">
                  <c:v>135.81519287138039</c:v>
                </c:pt>
                <c:pt idx="3">
                  <c:v>68.615697940417505</c:v>
                </c:pt>
                <c:pt idx="4">
                  <c:v>69.376615492022282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C500B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8.8453436926779396E-3"/>
                  <c:y val="2.766655483859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711197438982804E-3"/>
                  <c:y val="5.5333109677194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95.918772352310981</c:v>
                </c:pt>
                <c:pt idx="1">
                  <c:v>104.7840103639288</c:v>
                </c:pt>
                <c:pt idx="2">
                  <c:v>135.06873248438731</c:v>
                </c:pt>
                <c:pt idx="3">
                  <c:v>69.286040932366149</c:v>
                </c:pt>
                <c:pt idx="4">
                  <c:v>69.858026490229278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23E09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7.3711197438982804E-3"/>
                  <c:y val="2.7666554838597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42239487796601E-2"/>
                  <c:y val="1.38332774192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91.012064171488248</c:v>
                </c:pt>
                <c:pt idx="1">
                  <c:v>100.6945040701127</c:v>
                </c:pt>
                <c:pt idx="2">
                  <c:v>133.58219816296941</c:v>
                </c:pt>
                <c:pt idx="3">
                  <c:v>66.146297493269728</c:v>
                </c:pt>
                <c:pt idx="4">
                  <c:v>66.383845055420039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2015*</c:v>
                </c:pt>
              </c:strCache>
            </c:strRef>
          </c:tx>
          <c:spPr>
            <a:solidFill>
              <a:srgbClr val="192C07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1.4742239487796601E-3"/>
                  <c:y val="8.2999664515791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39135282915201E-2"/>
                  <c:y val="1.936658838701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83.178198190057131</c:v>
                </c:pt>
                <c:pt idx="1">
                  <c:v>91.185853219029312</c:v>
                </c:pt>
                <c:pt idx="2">
                  <c:v>127.1753294106896</c:v>
                </c:pt>
                <c:pt idx="3">
                  <c:v>60.36773027046582</c:v>
                </c:pt>
                <c:pt idx="4">
                  <c:v>62.56623693022523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56416"/>
        <c:axId val="32957952"/>
      </c:barChart>
      <c:catAx>
        <c:axId val="3295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AR"/>
          </a:p>
        </c:txPr>
        <c:crossAx val="32957952"/>
        <c:crosses val="autoZero"/>
        <c:auto val="1"/>
        <c:lblAlgn val="ctr"/>
        <c:lblOffset val="100"/>
        <c:noMultiLvlLbl val="0"/>
      </c:catAx>
      <c:valAx>
        <c:axId val="329579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295641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5970337685505498"/>
          <c:y val="6.1876358819967003E-2"/>
          <c:w val="0.30776061667600302"/>
          <c:h val="0.30762376970969701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DD137-BFBE-4935-9B53-599793C4F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35975FD-4CD6-4ABA-93A9-EF254766D45B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/>
            <a:t>FALLO CSJN</a:t>
          </a:r>
          <a:endParaRPr lang="es-AR" dirty="0"/>
        </a:p>
      </dgm:t>
    </dgm:pt>
    <dgm:pt modelId="{0E245B8C-D00F-4808-BC01-989224B3AB03}" type="parTrans" cxnId="{85C60297-CF55-4154-B95E-0296DB886EB2}">
      <dgm:prSet/>
      <dgm:spPr/>
      <dgm:t>
        <a:bodyPr/>
        <a:lstStyle/>
        <a:p>
          <a:endParaRPr lang="es-AR"/>
        </a:p>
      </dgm:t>
    </dgm:pt>
    <dgm:pt modelId="{E44A0B86-CE03-4AF3-BF0D-994DCAFFF21E}" type="sibTrans" cxnId="{85C60297-CF55-4154-B95E-0296DB886EB2}">
      <dgm:prSet/>
      <dgm:spPr/>
      <dgm:t>
        <a:bodyPr/>
        <a:lstStyle/>
        <a:p>
          <a:endParaRPr lang="es-AR"/>
        </a:p>
      </dgm:t>
    </dgm:pt>
    <dgm:pt modelId="{1792E95D-9E66-4F38-B090-9E34836928CA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/>
            <a:t>JURISDICCIONES PROVINCIALES</a:t>
          </a:r>
          <a:endParaRPr lang="es-AR" dirty="0"/>
        </a:p>
      </dgm:t>
    </dgm:pt>
    <dgm:pt modelId="{31898BD1-488A-4DE2-84EE-9255E65517CD}" type="parTrans" cxnId="{7B9E8CD5-2F76-4BCE-923A-340E065B609B}">
      <dgm:prSet/>
      <dgm:spPr/>
      <dgm:t>
        <a:bodyPr/>
        <a:lstStyle/>
        <a:p>
          <a:endParaRPr lang="es-AR"/>
        </a:p>
      </dgm:t>
    </dgm:pt>
    <dgm:pt modelId="{8B0EF8DB-5FEB-4481-A6BF-730FEFD488BE}" type="sibTrans" cxnId="{7B9E8CD5-2F76-4BCE-923A-340E065B609B}">
      <dgm:prSet/>
      <dgm:spPr/>
      <dgm:t>
        <a:bodyPr/>
        <a:lstStyle/>
        <a:p>
          <a:endParaRPr lang="es-AR"/>
        </a:p>
      </dgm:t>
    </dgm:pt>
    <dgm:pt modelId="{9A5D6D51-3C43-40BA-B2D7-D36DCC6E3EFD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/>
            <a:t>PROYECTOS DE LEY</a:t>
          </a:r>
          <a:endParaRPr lang="es-AR" dirty="0"/>
        </a:p>
      </dgm:t>
    </dgm:pt>
    <dgm:pt modelId="{78DBF0E6-3F23-4FBD-B0D7-3DA03C94C52B}" type="parTrans" cxnId="{CF52E402-1517-42D0-A471-78BFADEC33EE}">
      <dgm:prSet/>
      <dgm:spPr/>
      <dgm:t>
        <a:bodyPr/>
        <a:lstStyle/>
        <a:p>
          <a:endParaRPr lang="es-AR"/>
        </a:p>
      </dgm:t>
    </dgm:pt>
    <dgm:pt modelId="{D9BF9886-C71A-430F-A24D-F5C7B37F3CE2}" type="sibTrans" cxnId="{CF52E402-1517-42D0-A471-78BFADEC33EE}">
      <dgm:prSet/>
      <dgm:spPr/>
      <dgm:t>
        <a:bodyPr/>
        <a:lstStyle/>
        <a:p>
          <a:endParaRPr lang="es-AR"/>
        </a:p>
      </dgm:t>
    </dgm:pt>
    <dgm:pt modelId="{E56FAA35-A8E6-4FE3-B219-771D5720F07F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/>
            <a:t>REFORMA DEL PROCEDIMIENTO PARA LA DETERMINACION DE LA ILP</a:t>
          </a:r>
          <a:endParaRPr lang="es-AR" dirty="0"/>
        </a:p>
      </dgm:t>
    </dgm:pt>
    <dgm:pt modelId="{EEB953DE-20A9-41F9-A5BC-02DD9674A45B}" type="parTrans" cxnId="{2E4BB293-3012-4B97-86A6-25FB4120C86D}">
      <dgm:prSet/>
      <dgm:spPr/>
      <dgm:t>
        <a:bodyPr/>
        <a:lstStyle/>
        <a:p>
          <a:endParaRPr lang="es-AR"/>
        </a:p>
      </dgm:t>
    </dgm:pt>
    <dgm:pt modelId="{02A0B6B5-9374-47D6-8C41-8583FBEB84BE}" type="sibTrans" cxnId="{2E4BB293-3012-4B97-86A6-25FB4120C86D}">
      <dgm:prSet/>
      <dgm:spPr/>
      <dgm:t>
        <a:bodyPr/>
        <a:lstStyle/>
        <a:p>
          <a:endParaRPr lang="es-AR"/>
        </a:p>
      </dgm:t>
    </dgm:pt>
    <dgm:pt modelId="{DC86A6B0-7D49-4D6B-BD73-E8AE54A652E5}" type="pres">
      <dgm:prSet presAssocID="{3E3DD137-BFBE-4935-9B53-599793C4F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483FF3-0191-48A2-BF40-7E9C2542CBCA}" type="pres">
      <dgm:prSet presAssocID="{3E3DD137-BFBE-4935-9B53-599793C4F273}" presName="Name1" presStyleCnt="0"/>
      <dgm:spPr/>
    </dgm:pt>
    <dgm:pt modelId="{CD5E85A3-3844-4773-B585-6E884DE0BF31}" type="pres">
      <dgm:prSet presAssocID="{3E3DD137-BFBE-4935-9B53-599793C4F273}" presName="cycle" presStyleCnt="0"/>
      <dgm:spPr/>
    </dgm:pt>
    <dgm:pt modelId="{D1976391-6939-4F0A-AE93-CD959FC7B656}" type="pres">
      <dgm:prSet presAssocID="{3E3DD137-BFBE-4935-9B53-599793C4F273}" presName="srcNode" presStyleLbl="node1" presStyleIdx="0" presStyleCnt="4"/>
      <dgm:spPr/>
    </dgm:pt>
    <dgm:pt modelId="{65FDB5C3-A490-43A0-A185-5B7D1E1D1C07}" type="pres">
      <dgm:prSet presAssocID="{3E3DD137-BFBE-4935-9B53-599793C4F273}" presName="conn" presStyleLbl="parChTrans1D2" presStyleIdx="0" presStyleCnt="1"/>
      <dgm:spPr/>
      <dgm:t>
        <a:bodyPr/>
        <a:lstStyle/>
        <a:p>
          <a:endParaRPr lang="es-ES"/>
        </a:p>
      </dgm:t>
    </dgm:pt>
    <dgm:pt modelId="{4A0C5F33-5EFF-4AC6-9F74-68184CFB52E8}" type="pres">
      <dgm:prSet presAssocID="{3E3DD137-BFBE-4935-9B53-599793C4F273}" presName="extraNode" presStyleLbl="node1" presStyleIdx="0" presStyleCnt="4"/>
      <dgm:spPr/>
    </dgm:pt>
    <dgm:pt modelId="{AB0199B2-3BAF-4E3D-82A0-603BCC0C0D37}" type="pres">
      <dgm:prSet presAssocID="{3E3DD137-BFBE-4935-9B53-599793C4F273}" presName="dstNode" presStyleLbl="node1" presStyleIdx="0" presStyleCnt="4"/>
      <dgm:spPr/>
    </dgm:pt>
    <dgm:pt modelId="{79BA1BAE-2987-4CDD-9293-BCEACA30F6A2}" type="pres">
      <dgm:prSet presAssocID="{A35975FD-4CD6-4ABA-93A9-EF254766D45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58482-F0C7-4A7D-A591-C78B9D3E7AB2}" type="pres">
      <dgm:prSet presAssocID="{A35975FD-4CD6-4ABA-93A9-EF254766D45B}" presName="accent_1" presStyleCnt="0"/>
      <dgm:spPr/>
    </dgm:pt>
    <dgm:pt modelId="{0B6D89F6-645E-414B-94BC-28166A271E44}" type="pres">
      <dgm:prSet presAssocID="{A35975FD-4CD6-4ABA-93A9-EF254766D45B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24393DFA-BE02-4F3A-9FE4-6FD581F05FA4}" type="pres">
      <dgm:prSet presAssocID="{1792E95D-9E66-4F38-B090-9E34836928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B05C94D-1FD7-4BEA-9109-84348962C69B}" type="pres">
      <dgm:prSet presAssocID="{1792E95D-9E66-4F38-B090-9E34836928CA}" presName="accent_2" presStyleCnt="0"/>
      <dgm:spPr/>
    </dgm:pt>
    <dgm:pt modelId="{8818A59A-AE29-49A9-AEFD-5BCF5E088358}" type="pres">
      <dgm:prSet presAssocID="{1792E95D-9E66-4F38-B090-9E34836928CA}" presName="accentRepeatNode" presStyleLbl="solidFgAcc1" presStyleIdx="1" presStyleCnt="4"/>
      <dgm:spPr/>
    </dgm:pt>
    <dgm:pt modelId="{1539C854-5DF9-4E02-96EA-2080EA5C18D1}" type="pres">
      <dgm:prSet presAssocID="{9A5D6D51-3C43-40BA-B2D7-D36DCC6E3E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8F26B4-C6E4-4B91-BE0D-6116EB9B62AF}" type="pres">
      <dgm:prSet presAssocID="{9A5D6D51-3C43-40BA-B2D7-D36DCC6E3EFD}" presName="accent_3" presStyleCnt="0"/>
      <dgm:spPr/>
    </dgm:pt>
    <dgm:pt modelId="{F4B283A7-42D0-4D36-A0B1-C2981EF261C1}" type="pres">
      <dgm:prSet presAssocID="{9A5D6D51-3C43-40BA-B2D7-D36DCC6E3EFD}" presName="accentRepeatNode" presStyleLbl="solidFgAcc1" presStyleIdx="2" presStyleCnt="4"/>
      <dgm:spPr/>
    </dgm:pt>
    <dgm:pt modelId="{5A7B8352-7860-4A80-BBB2-36189E0FCCC4}" type="pres">
      <dgm:prSet presAssocID="{E56FAA35-A8E6-4FE3-B219-771D5720F07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C469F7-6BCF-48D7-9729-2363593E7B08}" type="pres">
      <dgm:prSet presAssocID="{E56FAA35-A8E6-4FE3-B219-771D5720F07F}" presName="accent_4" presStyleCnt="0"/>
      <dgm:spPr/>
    </dgm:pt>
    <dgm:pt modelId="{0E9C0CC7-42F8-4716-BF8D-B0E02321167F}" type="pres">
      <dgm:prSet presAssocID="{E56FAA35-A8E6-4FE3-B219-771D5720F07F}" presName="accentRepeatNode" presStyleLbl="solidFgAcc1" presStyleIdx="3" presStyleCnt="4"/>
      <dgm:spPr/>
    </dgm:pt>
  </dgm:ptLst>
  <dgm:cxnLst>
    <dgm:cxn modelId="{85C60297-CF55-4154-B95E-0296DB886EB2}" srcId="{3E3DD137-BFBE-4935-9B53-599793C4F273}" destId="{A35975FD-4CD6-4ABA-93A9-EF254766D45B}" srcOrd="0" destOrd="0" parTransId="{0E245B8C-D00F-4808-BC01-989224B3AB03}" sibTransId="{E44A0B86-CE03-4AF3-BF0D-994DCAFFF21E}"/>
    <dgm:cxn modelId="{C10C852F-B84C-458B-8291-E90BF7B4F6C0}" type="presOf" srcId="{1792E95D-9E66-4F38-B090-9E34836928CA}" destId="{24393DFA-BE02-4F3A-9FE4-6FD581F05FA4}" srcOrd="0" destOrd="0" presId="urn:microsoft.com/office/officeart/2008/layout/VerticalCurvedList"/>
    <dgm:cxn modelId="{C9F6B731-2A1A-4A4C-8FB0-2895FE300900}" type="presOf" srcId="{A35975FD-4CD6-4ABA-93A9-EF254766D45B}" destId="{79BA1BAE-2987-4CDD-9293-BCEACA30F6A2}" srcOrd="0" destOrd="0" presId="urn:microsoft.com/office/officeart/2008/layout/VerticalCurvedList"/>
    <dgm:cxn modelId="{483F25EA-E034-4A30-9207-BD97D31593FF}" type="presOf" srcId="{9A5D6D51-3C43-40BA-B2D7-D36DCC6E3EFD}" destId="{1539C854-5DF9-4E02-96EA-2080EA5C18D1}" srcOrd="0" destOrd="0" presId="urn:microsoft.com/office/officeart/2008/layout/VerticalCurvedList"/>
    <dgm:cxn modelId="{7B9E8CD5-2F76-4BCE-923A-340E065B609B}" srcId="{3E3DD137-BFBE-4935-9B53-599793C4F273}" destId="{1792E95D-9E66-4F38-B090-9E34836928CA}" srcOrd="1" destOrd="0" parTransId="{31898BD1-488A-4DE2-84EE-9255E65517CD}" sibTransId="{8B0EF8DB-5FEB-4481-A6BF-730FEFD488BE}"/>
    <dgm:cxn modelId="{E486491D-9B27-43D4-B8DB-B5F38137028B}" type="presOf" srcId="{3E3DD137-BFBE-4935-9B53-599793C4F273}" destId="{DC86A6B0-7D49-4D6B-BD73-E8AE54A652E5}" srcOrd="0" destOrd="0" presId="urn:microsoft.com/office/officeart/2008/layout/VerticalCurvedList"/>
    <dgm:cxn modelId="{96C01031-459B-4073-86F6-3A08E9E12414}" type="presOf" srcId="{E56FAA35-A8E6-4FE3-B219-771D5720F07F}" destId="{5A7B8352-7860-4A80-BBB2-36189E0FCCC4}" srcOrd="0" destOrd="0" presId="urn:microsoft.com/office/officeart/2008/layout/VerticalCurvedList"/>
    <dgm:cxn modelId="{CF52E402-1517-42D0-A471-78BFADEC33EE}" srcId="{3E3DD137-BFBE-4935-9B53-599793C4F273}" destId="{9A5D6D51-3C43-40BA-B2D7-D36DCC6E3EFD}" srcOrd="2" destOrd="0" parTransId="{78DBF0E6-3F23-4FBD-B0D7-3DA03C94C52B}" sibTransId="{D9BF9886-C71A-430F-A24D-F5C7B37F3CE2}"/>
    <dgm:cxn modelId="{2E4BB293-3012-4B97-86A6-25FB4120C86D}" srcId="{3E3DD137-BFBE-4935-9B53-599793C4F273}" destId="{E56FAA35-A8E6-4FE3-B219-771D5720F07F}" srcOrd="3" destOrd="0" parTransId="{EEB953DE-20A9-41F9-A5BC-02DD9674A45B}" sibTransId="{02A0B6B5-9374-47D6-8C41-8583FBEB84BE}"/>
    <dgm:cxn modelId="{FB727861-2F5E-478E-A2F1-FD621ECB1683}" type="presOf" srcId="{E44A0B86-CE03-4AF3-BF0D-994DCAFFF21E}" destId="{65FDB5C3-A490-43A0-A185-5B7D1E1D1C07}" srcOrd="0" destOrd="0" presId="urn:microsoft.com/office/officeart/2008/layout/VerticalCurvedList"/>
    <dgm:cxn modelId="{91FB6D1D-729C-4D02-8C63-F32FA419EC5A}" type="presParOf" srcId="{DC86A6B0-7D49-4D6B-BD73-E8AE54A652E5}" destId="{DB483FF3-0191-48A2-BF40-7E9C2542CBCA}" srcOrd="0" destOrd="0" presId="urn:microsoft.com/office/officeart/2008/layout/VerticalCurvedList"/>
    <dgm:cxn modelId="{57A0230C-270D-4DBF-9933-045246DDA2DC}" type="presParOf" srcId="{DB483FF3-0191-48A2-BF40-7E9C2542CBCA}" destId="{CD5E85A3-3844-4773-B585-6E884DE0BF31}" srcOrd="0" destOrd="0" presId="urn:microsoft.com/office/officeart/2008/layout/VerticalCurvedList"/>
    <dgm:cxn modelId="{C9DF644E-0F39-4B19-B671-9C6B29881531}" type="presParOf" srcId="{CD5E85A3-3844-4773-B585-6E884DE0BF31}" destId="{D1976391-6939-4F0A-AE93-CD959FC7B656}" srcOrd="0" destOrd="0" presId="urn:microsoft.com/office/officeart/2008/layout/VerticalCurvedList"/>
    <dgm:cxn modelId="{AF420C19-714A-49F3-9490-39F3CDFD2786}" type="presParOf" srcId="{CD5E85A3-3844-4773-B585-6E884DE0BF31}" destId="{65FDB5C3-A490-43A0-A185-5B7D1E1D1C07}" srcOrd="1" destOrd="0" presId="urn:microsoft.com/office/officeart/2008/layout/VerticalCurvedList"/>
    <dgm:cxn modelId="{967250DC-978C-4B06-AE2A-C8158421FF42}" type="presParOf" srcId="{CD5E85A3-3844-4773-B585-6E884DE0BF31}" destId="{4A0C5F33-5EFF-4AC6-9F74-68184CFB52E8}" srcOrd="2" destOrd="0" presId="urn:microsoft.com/office/officeart/2008/layout/VerticalCurvedList"/>
    <dgm:cxn modelId="{772C2F38-63D6-48DF-B91F-96370FD801DA}" type="presParOf" srcId="{CD5E85A3-3844-4773-B585-6E884DE0BF31}" destId="{AB0199B2-3BAF-4E3D-82A0-603BCC0C0D37}" srcOrd="3" destOrd="0" presId="urn:microsoft.com/office/officeart/2008/layout/VerticalCurvedList"/>
    <dgm:cxn modelId="{C867B6B9-B90C-4976-9ACA-54C6A0A5BD3D}" type="presParOf" srcId="{DB483FF3-0191-48A2-BF40-7E9C2542CBCA}" destId="{79BA1BAE-2987-4CDD-9293-BCEACA30F6A2}" srcOrd="1" destOrd="0" presId="urn:microsoft.com/office/officeart/2008/layout/VerticalCurvedList"/>
    <dgm:cxn modelId="{49C2CE1F-5681-4133-A998-603591C0B3D2}" type="presParOf" srcId="{DB483FF3-0191-48A2-BF40-7E9C2542CBCA}" destId="{5FF58482-F0C7-4A7D-A591-C78B9D3E7AB2}" srcOrd="2" destOrd="0" presId="urn:microsoft.com/office/officeart/2008/layout/VerticalCurvedList"/>
    <dgm:cxn modelId="{9A9A2446-D35F-4C2A-8271-CB773FDE3E79}" type="presParOf" srcId="{5FF58482-F0C7-4A7D-A591-C78B9D3E7AB2}" destId="{0B6D89F6-645E-414B-94BC-28166A271E44}" srcOrd="0" destOrd="0" presId="urn:microsoft.com/office/officeart/2008/layout/VerticalCurvedList"/>
    <dgm:cxn modelId="{3580D69E-5ACC-4323-A3FD-585E3D10349B}" type="presParOf" srcId="{DB483FF3-0191-48A2-BF40-7E9C2542CBCA}" destId="{24393DFA-BE02-4F3A-9FE4-6FD581F05FA4}" srcOrd="3" destOrd="0" presId="urn:microsoft.com/office/officeart/2008/layout/VerticalCurvedList"/>
    <dgm:cxn modelId="{8F25E95E-8D25-43AB-96AB-58240B5191DA}" type="presParOf" srcId="{DB483FF3-0191-48A2-BF40-7E9C2542CBCA}" destId="{5B05C94D-1FD7-4BEA-9109-84348962C69B}" srcOrd="4" destOrd="0" presId="urn:microsoft.com/office/officeart/2008/layout/VerticalCurvedList"/>
    <dgm:cxn modelId="{283C6BA9-52FB-4166-9E37-F32E235EA643}" type="presParOf" srcId="{5B05C94D-1FD7-4BEA-9109-84348962C69B}" destId="{8818A59A-AE29-49A9-AEFD-5BCF5E088358}" srcOrd="0" destOrd="0" presId="urn:microsoft.com/office/officeart/2008/layout/VerticalCurvedList"/>
    <dgm:cxn modelId="{360B4D35-127A-4D60-830C-7E8B63EBB24F}" type="presParOf" srcId="{DB483FF3-0191-48A2-BF40-7E9C2542CBCA}" destId="{1539C854-5DF9-4E02-96EA-2080EA5C18D1}" srcOrd="5" destOrd="0" presId="urn:microsoft.com/office/officeart/2008/layout/VerticalCurvedList"/>
    <dgm:cxn modelId="{70EB9B14-8D47-43BB-9F9A-1F81198DAB7A}" type="presParOf" srcId="{DB483FF3-0191-48A2-BF40-7E9C2542CBCA}" destId="{968F26B4-C6E4-4B91-BE0D-6116EB9B62AF}" srcOrd="6" destOrd="0" presId="urn:microsoft.com/office/officeart/2008/layout/VerticalCurvedList"/>
    <dgm:cxn modelId="{12A026FB-909E-41A9-AA17-B32B037A4230}" type="presParOf" srcId="{968F26B4-C6E4-4B91-BE0D-6116EB9B62AF}" destId="{F4B283A7-42D0-4D36-A0B1-C2981EF261C1}" srcOrd="0" destOrd="0" presId="urn:microsoft.com/office/officeart/2008/layout/VerticalCurvedList"/>
    <dgm:cxn modelId="{6AFE9B72-63D9-40EE-A30F-4EA352F4E843}" type="presParOf" srcId="{DB483FF3-0191-48A2-BF40-7E9C2542CBCA}" destId="{5A7B8352-7860-4A80-BBB2-36189E0FCCC4}" srcOrd="7" destOrd="0" presId="urn:microsoft.com/office/officeart/2008/layout/VerticalCurvedList"/>
    <dgm:cxn modelId="{43BD0C16-6E01-4920-B605-8B3801209920}" type="presParOf" srcId="{DB483FF3-0191-48A2-BF40-7E9C2542CBCA}" destId="{FAC469F7-6BCF-48D7-9729-2363593E7B08}" srcOrd="8" destOrd="0" presId="urn:microsoft.com/office/officeart/2008/layout/VerticalCurvedList"/>
    <dgm:cxn modelId="{6EAAD1B2-040B-4462-8407-6596F16EB3C2}" type="presParOf" srcId="{FAC469F7-6BCF-48D7-9729-2363593E7B08}" destId="{0E9C0CC7-42F8-4716-BF8D-B0E0232116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B5C3-A490-43A0-A185-5B7D1E1D1C07}">
      <dsp:nvSpPr>
        <dsp:cNvPr id="0" name=""/>
        <dsp:cNvSpPr/>
      </dsp:nvSpPr>
      <dsp:spPr>
        <a:xfrm>
          <a:off x="-5145581" y="-788211"/>
          <a:ext cx="6127655" cy="6127655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A1BAE-2987-4CDD-9293-BCEACA30F6A2}">
      <dsp:nvSpPr>
        <dsp:cNvPr id="0" name=""/>
        <dsp:cNvSpPr/>
      </dsp:nvSpPr>
      <dsp:spPr>
        <a:xfrm>
          <a:off x="514214" y="349898"/>
          <a:ext cx="6205531" cy="700161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FALLO CSJN</a:t>
          </a:r>
          <a:endParaRPr lang="es-AR" sz="2100" kern="1200" dirty="0"/>
        </a:p>
      </dsp:txBody>
      <dsp:txXfrm>
        <a:off x="514214" y="349898"/>
        <a:ext cx="6205531" cy="700161"/>
      </dsp:txXfrm>
    </dsp:sp>
    <dsp:sp modelId="{0B6D89F6-645E-414B-94BC-28166A271E44}">
      <dsp:nvSpPr>
        <dsp:cNvPr id="0" name=""/>
        <dsp:cNvSpPr/>
      </dsp:nvSpPr>
      <dsp:spPr>
        <a:xfrm>
          <a:off x="76613" y="262378"/>
          <a:ext cx="875201" cy="875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93DFA-BE02-4F3A-9FE4-6FD581F05FA4}">
      <dsp:nvSpPr>
        <dsp:cNvPr id="0" name=""/>
        <dsp:cNvSpPr/>
      </dsp:nvSpPr>
      <dsp:spPr>
        <a:xfrm>
          <a:off x="915632" y="1400323"/>
          <a:ext cx="5804113" cy="700161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JURISDICCIONES PROVINCIALES</a:t>
          </a:r>
          <a:endParaRPr lang="es-AR" sz="2100" kern="1200" dirty="0"/>
        </a:p>
      </dsp:txBody>
      <dsp:txXfrm>
        <a:off x="915632" y="1400323"/>
        <a:ext cx="5804113" cy="700161"/>
      </dsp:txXfrm>
    </dsp:sp>
    <dsp:sp modelId="{8818A59A-AE29-49A9-AEFD-5BCF5E088358}">
      <dsp:nvSpPr>
        <dsp:cNvPr id="0" name=""/>
        <dsp:cNvSpPr/>
      </dsp:nvSpPr>
      <dsp:spPr>
        <a:xfrm>
          <a:off x="478032" y="1312802"/>
          <a:ext cx="875201" cy="875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9C854-5DF9-4E02-96EA-2080EA5C18D1}">
      <dsp:nvSpPr>
        <dsp:cNvPr id="0" name=""/>
        <dsp:cNvSpPr/>
      </dsp:nvSpPr>
      <dsp:spPr>
        <a:xfrm>
          <a:off x="915632" y="2450747"/>
          <a:ext cx="5804113" cy="700161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PROYECTOS DE LEY</a:t>
          </a:r>
          <a:endParaRPr lang="es-AR" sz="2100" kern="1200" dirty="0"/>
        </a:p>
      </dsp:txBody>
      <dsp:txXfrm>
        <a:off x="915632" y="2450747"/>
        <a:ext cx="5804113" cy="700161"/>
      </dsp:txXfrm>
    </dsp:sp>
    <dsp:sp modelId="{F4B283A7-42D0-4D36-A0B1-C2981EF261C1}">
      <dsp:nvSpPr>
        <dsp:cNvPr id="0" name=""/>
        <dsp:cNvSpPr/>
      </dsp:nvSpPr>
      <dsp:spPr>
        <a:xfrm>
          <a:off x="478032" y="2363227"/>
          <a:ext cx="875201" cy="875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B8352-7860-4A80-BBB2-36189E0FCCC4}">
      <dsp:nvSpPr>
        <dsp:cNvPr id="0" name=""/>
        <dsp:cNvSpPr/>
      </dsp:nvSpPr>
      <dsp:spPr>
        <a:xfrm>
          <a:off x="514214" y="3501171"/>
          <a:ext cx="6205531" cy="700161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5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/>
            <a:t>REFORMA DEL PROCEDIMIENTO PARA LA DETERMINACION DE LA ILP</a:t>
          </a:r>
          <a:endParaRPr lang="es-AR" sz="2100" kern="1200" dirty="0"/>
        </a:p>
      </dsp:txBody>
      <dsp:txXfrm>
        <a:off x="514214" y="3501171"/>
        <a:ext cx="6205531" cy="700161"/>
      </dsp:txXfrm>
    </dsp:sp>
    <dsp:sp modelId="{0E9C0CC7-42F8-4716-BF8D-B0E02321167F}">
      <dsp:nvSpPr>
        <dsp:cNvPr id="0" name=""/>
        <dsp:cNvSpPr/>
      </dsp:nvSpPr>
      <dsp:spPr>
        <a:xfrm>
          <a:off x="76613" y="3413651"/>
          <a:ext cx="875201" cy="8752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96DC-38B0-483B-993D-C372315FB3D9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F470-74BC-4DC1-AAA3-79D6321C7EC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4732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664B1-2675-4303-A3E0-C9F38F4E7977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B5E2-A65B-40EC-892A-437EBB089B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442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5624998" y="6457640"/>
            <a:ext cx="4303229" cy="3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A412632-B123-4CE5-A078-470E48A34860}" type="slidenum">
              <a:rPr lang="es-ES" altLang="es-A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5624998" y="6457640"/>
            <a:ext cx="4303229" cy="3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F10BE3-67B0-4D1C-B5DC-16F528C9C15B}" type="slidenum">
              <a:rPr lang="es-ES" altLang="es-AR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solidFill>
            <a:srgbClr val="FFFFFF"/>
          </a:solidFill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529" y="3228058"/>
            <a:ext cx="7281167" cy="3060326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727" tIns="45363" rIns="90727" bIns="45363"/>
          <a:lstStyle/>
          <a:p>
            <a:pPr eaLnBrk="1" hangingPunct="1"/>
            <a:endParaRPr lang="es-AR" altLang="es-AR" smtClean="0"/>
          </a:p>
        </p:txBody>
      </p:sp>
    </p:spTree>
    <p:extLst>
      <p:ext uri="{BB962C8B-B14F-4D97-AF65-F5344CB8AC3E}">
        <p14:creationId xmlns:p14="http://schemas.microsoft.com/office/powerpoint/2010/main" val="137095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B5E2-A65B-40EC-892A-437EBB089B37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534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716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2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83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9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9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8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8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0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2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4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4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461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450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41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547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98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15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108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6AFE-51B3-48EB-93BA-57945856CA0D}" type="datetimeFigureOut">
              <a:rPr lang="es-AR" smtClean="0"/>
              <a:t>08/09/2016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29DD-0EA1-4300-83B0-239586C307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907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6AFE-51B3-48EB-93BA-57945856CA0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29DD-0EA1-4300-83B0-239586C30794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085184"/>
            <a:ext cx="9144000" cy="1799804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4000" b="1" i="0" u="none" strike="noStrike" kern="0" cap="none" spc="0" normalizeH="0" baseline="0" noProof="0" dirty="0" smtClean="0">
              <a:ln>
                <a:noFill/>
              </a:ln>
              <a:solidFill>
                <a:srgbClr val="0C3E48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r" defTabSz="91440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C3E48"/>
                </a:solidFill>
                <a:effectLst/>
                <a:uLnTx/>
                <a:uFillTx/>
                <a:latin typeface="Arial Black" panose="020B0A04020102020204" pitchFamily="34" charset="0"/>
              </a:rPr>
              <a:t>En 20 años pasó de todo…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AR" sz="4000" b="1" i="0" u="none" strike="noStrike" kern="0" cap="none" spc="0" normalizeH="0" baseline="0" noProof="0" dirty="0" smtClean="0">
              <a:ln>
                <a:noFill/>
              </a:ln>
              <a:solidFill>
                <a:srgbClr val="0C3E4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7" name="Picture 14" descr="http://serper1.com/new/wp-content/uploads/2015/02/casquit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4" y="545593"/>
            <a:ext cx="4982639" cy="53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764704"/>
            <a:ext cx="316835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AR" sz="3200" dirty="0" smtClean="0">
                <a:solidFill>
                  <a:schemeClr val="bg1"/>
                </a:solidFill>
              </a:rPr>
              <a:t>Julián Tapia</a:t>
            </a:r>
          </a:p>
          <a:p>
            <a:pPr algn="r"/>
            <a:r>
              <a:rPr lang="es-AR" sz="3200" dirty="0" smtClean="0">
                <a:solidFill>
                  <a:schemeClr val="bg1"/>
                </a:solidFill>
              </a:rPr>
              <a:t>UART</a:t>
            </a:r>
            <a:endParaRPr lang="es-A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ángulo 1"/>
          <p:cNvSpPr/>
          <p:nvPr/>
        </p:nvSpPr>
        <p:spPr>
          <a:xfrm>
            <a:off x="-4252" y="1530762"/>
            <a:ext cx="9144000" cy="4581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flecha-bord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4" y="2996952"/>
            <a:ext cx="2606004" cy="2880320"/>
          </a:xfrm>
          <a:prstGeom prst="rect">
            <a:avLst/>
          </a:prstGeom>
        </p:spPr>
      </p:pic>
      <p:pic>
        <p:nvPicPr>
          <p:cNvPr id="3" name="Imagen 2" descr="flecha-ver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606004" cy="288032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3419872" y="3140968"/>
            <a:ext cx="237626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419872" y="5301208"/>
            <a:ext cx="237626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4"/>
          <p:cNvSpPr/>
          <p:nvPr/>
        </p:nvSpPr>
        <p:spPr>
          <a:xfrm>
            <a:off x="2286000" y="3429000"/>
            <a:ext cx="4572000" cy="16065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b="1" dirty="0">
                <a:solidFill>
                  <a:srgbClr val="0C3E48"/>
                </a:solidFill>
                <a:latin typeface="Verdana"/>
                <a:cs typeface="Verdana"/>
              </a:rPr>
              <a:t>Esto habla de un </a:t>
            </a:r>
            <a:r>
              <a:rPr lang="es-ES" altLang="es-AR" sz="3600" b="1" dirty="0">
                <a:solidFill>
                  <a:srgbClr val="0C3E48"/>
                </a:solidFill>
                <a:latin typeface="Verdana"/>
                <a:cs typeface="Verdana"/>
              </a:rPr>
              <a:t>SISTEMA POTENTE</a:t>
            </a:r>
          </a:p>
        </p:txBody>
      </p:sp>
      <p:pic>
        <p:nvPicPr>
          <p:cNvPr id="18" name="Picture 14" descr="http://serper1.com/new/wp-content/uploads/2015/02/casquito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834926" cy="30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5"/>
          <p:cNvSpPr txBox="1"/>
          <p:nvPr/>
        </p:nvSpPr>
        <p:spPr>
          <a:xfrm>
            <a:off x="6444208" y="337150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AR" sz="2400" b="1" dirty="0">
                <a:solidFill>
                  <a:srgbClr val="0D3D45"/>
                </a:solidFill>
                <a:latin typeface="Verdana"/>
                <a:cs typeface="Verdana"/>
              </a:rPr>
              <a:t>Gestión y Resultados en todos los </a:t>
            </a:r>
            <a:r>
              <a:rPr lang="es-ES" altLang="es-AR" sz="2400" b="1" dirty="0" smtClean="0">
                <a:solidFill>
                  <a:srgbClr val="0D3D45"/>
                </a:solidFill>
                <a:latin typeface="Verdana"/>
                <a:cs typeface="Verdana"/>
              </a:rPr>
              <a:t>planos</a:t>
            </a:r>
            <a:endParaRPr lang="es-ES" altLang="es-AR" sz="2400" b="1" dirty="0">
              <a:solidFill>
                <a:srgbClr val="0D3D45"/>
              </a:solidFill>
              <a:latin typeface="Verdana"/>
              <a:cs typeface="Verdana"/>
            </a:endParaRPr>
          </a:p>
        </p:txBody>
      </p:sp>
      <p:sp>
        <p:nvSpPr>
          <p:cNvPr id="20" name="CuadroTexto 16"/>
          <p:cNvSpPr txBox="1"/>
          <p:nvPr/>
        </p:nvSpPr>
        <p:spPr>
          <a:xfrm>
            <a:off x="467544" y="3564187"/>
            <a:ext cx="216024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400" b="1" dirty="0">
                <a:solidFill>
                  <a:schemeClr val="bg1"/>
                </a:solidFill>
                <a:latin typeface="Verdana"/>
                <a:cs typeface="Verdana"/>
              </a:rPr>
              <a:t>Escenario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2400" b="1" dirty="0">
                <a:solidFill>
                  <a:schemeClr val="bg1"/>
                </a:solidFill>
                <a:latin typeface="Verdana"/>
                <a:cs typeface="Verdana"/>
              </a:rPr>
              <a:t>Cambiante y </a:t>
            </a:r>
            <a:r>
              <a:rPr lang="es-ES" altLang="es-AR" sz="2400" b="1" dirty="0" smtClean="0">
                <a:solidFill>
                  <a:schemeClr val="bg1"/>
                </a:solidFill>
                <a:latin typeface="Verdana"/>
                <a:cs typeface="Verdana"/>
              </a:rPr>
              <a:t>Adverso</a:t>
            </a:r>
            <a:endParaRPr lang="es-ES" altLang="es-AR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78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4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0" b="27679"/>
          <a:stretch/>
        </p:blipFill>
        <p:spPr>
          <a:xfrm>
            <a:off x="0" y="3426946"/>
            <a:ext cx="9144000" cy="1532821"/>
          </a:xfrm>
          <a:prstGeom prst="rect">
            <a:avLst/>
          </a:prstGeom>
        </p:spPr>
      </p:pic>
      <p:pic>
        <p:nvPicPr>
          <p:cNvPr id="11" name="Imagen 10" descr="4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1"/>
          <a:stretch/>
        </p:blipFill>
        <p:spPr>
          <a:xfrm>
            <a:off x="0" y="4948818"/>
            <a:ext cx="9144000" cy="1909182"/>
          </a:xfrm>
          <a:prstGeom prst="rect">
            <a:avLst/>
          </a:prstGeom>
        </p:spPr>
      </p:pic>
      <p:pic>
        <p:nvPicPr>
          <p:cNvPr id="12" name="Imagen 11" descr="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2"/>
          <a:stretch/>
        </p:blipFill>
        <p:spPr>
          <a:xfrm>
            <a:off x="0" y="0"/>
            <a:ext cx="9144000" cy="22335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47664" y="42930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rgbClr val="1CAC4A"/>
                </a:solidFill>
                <a:latin typeface="Verdana"/>
                <a:cs typeface="Verdana"/>
              </a:rPr>
              <a:t>Estar en agenda y fuerte vocación de resolver el problema</a:t>
            </a:r>
            <a:endParaRPr lang="es-AR" sz="2000" b="1" dirty="0">
              <a:solidFill>
                <a:srgbClr val="1CAC4A"/>
              </a:solidFill>
              <a:latin typeface="Verdana"/>
              <a:cs typeface="Verdan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63688" y="573325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b="1" dirty="0" smtClean="0">
                <a:solidFill>
                  <a:srgbClr val="CD1A3D"/>
                </a:solidFill>
                <a:latin typeface="Verdana"/>
                <a:cs typeface="Verdana"/>
              </a:rPr>
              <a:t>Actuar a tiempo y complejidad del problema</a:t>
            </a:r>
            <a:endParaRPr lang="es-AR" sz="2000" b="1" dirty="0">
              <a:solidFill>
                <a:srgbClr val="CD1A3D"/>
              </a:solidFill>
              <a:latin typeface="Verdana"/>
              <a:cs typeface="Verdana"/>
            </a:endParaRPr>
          </a:p>
          <a:p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536" y="2564904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125763"/>
                </a:solidFill>
                <a:latin typeface="Verdana"/>
                <a:cs typeface="Verdana"/>
              </a:rPr>
              <a:t>QUE EN CONJUNTO HALLEMOS LA SALIDA A TIEMPO</a:t>
            </a:r>
            <a:endParaRPr lang="es-ES" sz="26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8" name="CuadroTexto 65"/>
          <p:cNvSpPr txBox="1"/>
          <p:nvPr/>
        </p:nvSpPr>
        <p:spPr>
          <a:xfrm>
            <a:off x="4427984" y="735087"/>
            <a:ext cx="43204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NUESTRA EXPECTATIVA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175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139952" y="692696"/>
            <a:ext cx="46805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SOLUCIONES EN CARPETA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9875725"/>
              </p:ext>
            </p:extLst>
          </p:nvPr>
        </p:nvGraphicFramePr>
        <p:xfrm>
          <a:off x="1475656" y="2306768"/>
          <a:ext cx="6782628" cy="45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5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7" b="41249"/>
          <a:stretch/>
        </p:blipFill>
        <p:spPr>
          <a:xfrm>
            <a:off x="0" y="2912358"/>
            <a:ext cx="9144000" cy="1116768"/>
          </a:xfrm>
          <a:prstGeom prst="rect">
            <a:avLst/>
          </a:prstGeom>
        </p:spPr>
      </p:pic>
      <p:pic>
        <p:nvPicPr>
          <p:cNvPr id="11" name="Imagen 10" descr="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8" b="23528"/>
          <a:stretch/>
        </p:blipFill>
        <p:spPr>
          <a:xfrm>
            <a:off x="0" y="4116716"/>
            <a:ext cx="9144000" cy="1127717"/>
          </a:xfrm>
          <a:prstGeom prst="rect">
            <a:avLst/>
          </a:prstGeom>
        </p:spPr>
      </p:pic>
      <p:pic>
        <p:nvPicPr>
          <p:cNvPr id="12" name="Imagen 11" descr="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8" b="5647"/>
          <a:stretch/>
        </p:blipFill>
        <p:spPr>
          <a:xfrm>
            <a:off x="0" y="5364868"/>
            <a:ext cx="9144000" cy="1105821"/>
          </a:xfrm>
          <a:prstGeom prst="rect">
            <a:avLst/>
          </a:prstGeom>
        </p:spPr>
      </p:pic>
      <p:pic>
        <p:nvPicPr>
          <p:cNvPr id="13" name="Imagen 12" descr="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2"/>
          <a:stretch/>
        </p:blipFill>
        <p:spPr>
          <a:xfrm>
            <a:off x="0" y="0"/>
            <a:ext cx="9144000" cy="22444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3529" y="24208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REQUISITOS</a:t>
            </a:r>
            <a:endParaRPr lang="es-ES" sz="20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43809" y="324964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Definición de las contingencias</a:t>
            </a: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03849" y="436510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400" dirty="0" smtClean="0">
                <a:solidFill>
                  <a:srgbClr val="595959"/>
                </a:solidFill>
                <a:latin typeface="Verdana"/>
                <a:cs typeface="Verdana"/>
              </a:rPr>
              <a:t>Definición de las prestaciones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195736" y="5285643"/>
            <a:ext cx="6264696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s-ES" sz="2400" dirty="0" smtClean="0">
                <a:solidFill>
                  <a:srgbClr val="595959"/>
                </a:solidFill>
                <a:latin typeface="Verdana"/>
                <a:cs typeface="Verdana"/>
              </a:rPr>
              <a:t>Ante discrepancias, solución ágil que respete las definiciones de contingencias y prestaciones</a:t>
            </a:r>
            <a:endParaRPr lang="es-AR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11960" y="764704"/>
            <a:ext cx="460851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BASE ASEGURADORA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9" name="CuadroTexto 65"/>
          <p:cNvSpPr txBox="1"/>
          <p:nvPr/>
        </p:nvSpPr>
        <p:spPr>
          <a:xfrm>
            <a:off x="3916156" y="1196752"/>
            <a:ext cx="512034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“Certidumbre y automaticidad”</a:t>
            </a:r>
            <a:endParaRPr lang="es-ES" sz="20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0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2"/>
          <a:stretch/>
        </p:blipFill>
        <p:spPr>
          <a:xfrm>
            <a:off x="0" y="0"/>
            <a:ext cx="9144000" cy="2233537"/>
          </a:xfrm>
          <a:prstGeom prst="rect">
            <a:avLst/>
          </a:prstGeom>
        </p:spPr>
      </p:pic>
      <p:pic>
        <p:nvPicPr>
          <p:cNvPr id="10" name="Imagen 9" descr="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7" b="41249"/>
          <a:stretch/>
        </p:blipFill>
        <p:spPr>
          <a:xfrm>
            <a:off x="0" y="2901409"/>
            <a:ext cx="9144000" cy="1127718"/>
          </a:xfrm>
          <a:prstGeom prst="rect">
            <a:avLst/>
          </a:prstGeom>
        </p:spPr>
      </p:pic>
      <p:pic>
        <p:nvPicPr>
          <p:cNvPr id="11" name="Imagen 10" descr="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8" b="23528"/>
          <a:stretch/>
        </p:blipFill>
        <p:spPr>
          <a:xfrm>
            <a:off x="0" y="4116716"/>
            <a:ext cx="9144000" cy="1127717"/>
          </a:xfrm>
          <a:prstGeom prst="rect">
            <a:avLst/>
          </a:prstGeom>
        </p:spPr>
      </p:pic>
      <p:pic>
        <p:nvPicPr>
          <p:cNvPr id="12" name="Imagen 11" descr="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9" b="5647"/>
          <a:stretch/>
        </p:blipFill>
        <p:spPr>
          <a:xfrm>
            <a:off x="0" y="5332022"/>
            <a:ext cx="9144000" cy="11386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23728" y="3198167"/>
            <a:ext cx="644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Acciones con múltiples actores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41168" y="4376387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400" dirty="0" smtClean="0">
                <a:solidFill>
                  <a:srgbClr val="595959"/>
                </a:solidFill>
                <a:latin typeface="Verdana"/>
                <a:cs typeface="Verdana"/>
              </a:rPr>
              <a:t>Fuerte compromiso político</a:t>
            </a:r>
            <a:endParaRPr lang="es-AR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88014" y="565911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2400" dirty="0" smtClean="0">
                <a:solidFill>
                  <a:srgbClr val="595959"/>
                </a:solidFill>
                <a:latin typeface="Verdana"/>
                <a:cs typeface="Verdana"/>
              </a:rPr>
              <a:t>Solidez técnica en los planteos</a:t>
            </a:r>
            <a:endParaRPr lang="es-AR" sz="2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71800" y="709767"/>
            <a:ext cx="6048672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NUESTRA EXPECTATIVA:</a:t>
            </a:r>
          </a:p>
          <a:p>
            <a:pPr algn="r">
              <a:lnSpc>
                <a:spcPct val="80000"/>
              </a:lnSpc>
            </a:pPr>
            <a:r>
              <a:rPr lang="es-ES" sz="2400" b="1" dirty="0">
                <a:solidFill>
                  <a:srgbClr val="125763"/>
                </a:solidFill>
                <a:latin typeface="Verdana"/>
                <a:cs typeface="Verdana"/>
              </a:rPr>
              <a:t> </a:t>
            </a: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  HALLAR LA SALIDA </a:t>
            </a:r>
          </a:p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A TIEMPO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529" y="24208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REQUISITOS</a:t>
            </a:r>
            <a:endParaRPr lang="es-ES" sz="20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07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19672" y="278093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Verdana"/>
                <a:cs typeface="Verdana"/>
              </a:rPr>
              <a:t>MUCHAS GRACIAS</a:t>
            </a:r>
            <a:endParaRPr lang="es-ES" sz="4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905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" y="4077072"/>
            <a:ext cx="9144000" cy="133052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7505" y="2276873"/>
            <a:ext cx="158417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Acuerdo Marco para el empleo, la productividad y la equidad social </a:t>
            </a:r>
            <a:r>
              <a:rPr lang="es-AR" sz="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25/7/94</a:t>
            </a:r>
            <a:r>
              <a:rPr lang="es-AR" sz="7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se cumple con su capítulo 9 al sancionarse la LRT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99592" y="3356994"/>
            <a:ext cx="10801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Entrada en vigencia de la LRT </a:t>
            </a:r>
          </a:p>
          <a:p>
            <a:pPr>
              <a:lnSpc>
                <a:spcPct val="90000"/>
              </a:lnSpc>
            </a:pPr>
            <a:r>
              <a:rPr lang="es-ES" sz="700" dirty="0" err="1" smtClean="0">
                <a:solidFill>
                  <a:srgbClr val="595959"/>
                </a:solidFill>
                <a:latin typeface="Verdana"/>
                <a:cs typeface="Verdana"/>
              </a:rPr>
              <a:t>Dec</a:t>
            </a:r>
            <a:r>
              <a:rPr lang="es-ES" sz="700" dirty="0" smtClean="0">
                <a:solidFill>
                  <a:srgbClr val="595959"/>
                </a:solidFill>
                <a:latin typeface="Verdana"/>
                <a:cs typeface="Verdana"/>
              </a:rPr>
              <a:t>. 659/96</a:t>
            </a:r>
            <a:r>
              <a:rPr lang="es-AR" sz="7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junio, 1996)</a:t>
            </a: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43608" y="6003345"/>
            <a:ext cx="2268252" cy="618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/>
                <a:cs typeface="Verdana"/>
              </a:rPr>
              <a:t>Sanción y promulgación de la Ley 24.557 (LRT) </a:t>
            </a:r>
          </a:p>
          <a:p>
            <a:pPr>
              <a:lnSpc>
                <a:spcPct val="90000"/>
              </a:lnSpc>
            </a:pP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13/9/95 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3/10/95</a:t>
            </a:r>
            <a:endParaRPr lang="es-AR" sz="7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AR" sz="700" dirty="0">
              <a:solidFill>
                <a:prstClr val="black">
                  <a:lumMod val="65000"/>
                  <a:lumOff val="3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1681" y="5229202"/>
            <a:ext cx="187220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1er aumento de topes prestacionales</a:t>
            </a:r>
          </a:p>
          <a:p>
            <a:pPr>
              <a:lnSpc>
                <a:spcPct val="90000"/>
              </a:lnSpc>
            </a:pPr>
            <a:r>
              <a:rPr lang="es-AR" sz="700" dirty="0" err="1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839/98 (20/7/98)</a:t>
            </a: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51721" y="2546961"/>
            <a:ext cx="1429000" cy="5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2do aumento de topes prestacionales</a:t>
            </a: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483769" y="3284985"/>
            <a:ext cx="1656184" cy="102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DNU con prevención y nuevas prestaciones </a:t>
            </a:r>
          </a:p>
          <a:p>
            <a:pPr>
              <a:lnSpc>
                <a:spcPct val="90000"/>
              </a:lnSpc>
            </a:pPr>
            <a:r>
              <a:rPr lang="es-ES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DNU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1278/00 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(28/12/2000)</a:t>
            </a: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779912" y="2852938"/>
            <a:ext cx="151216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3 fallos de la CSJN: Aquino, Castillo y </a:t>
            </a:r>
            <a:r>
              <a:rPr lang="es-ES" sz="1200" dirty="0" err="1" smtClean="0">
                <a:solidFill>
                  <a:srgbClr val="595959"/>
                </a:solidFill>
                <a:latin typeface="Verdana"/>
                <a:cs typeface="Verdana"/>
              </a:rPr>
              <a:t>Milone</a:t>
            </a: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ES" sz="700" dirty="0" smtClean="0">
                <a:solidFill>
                  <a:srgbClr val="595959"/>
                </a:solidFill>
                <a:latin typeface="Verdana"/>
                <a:cs typeface="Verdana"/>
              </a:rPr>
              <a:t>(*)</a:t>
            </a:r>
            <a:endParaRPr lang="es-AR" sz="9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64089" y="3429000"/>
            <a:ext cx="1429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Decreto con aumento prestacional</a:t>
            </a:r>
          </a:p>
          <a:p>
            <a:pPr>
              <a:lnSpc>
                <a:spcPct val="90000"/>
              </a:lnSpc>
            </a:pP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1694/2009 (5/11/09)</a:t>
            </a: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04249" y="2524776"/>
            <a:ext cx="1872208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Reforma Ley 26.773: opción civil, aumento prestacional, mutuas y topes de gastos</a:t>
            </a: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236297" y="3573018"/>
            <a:ext cx="1800200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Incorporación del servicio doméstico</a:t>
            </a:r>
          </a:p>
          <a:p>
            <a:pPr>
              <a:lnSpc>
                <a:spcPct val="90000"/>
              </a:lnSpc>
            </a:pP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Ley 26.844 y </a:t>
            </a:r>
            <a:r>
              <a:rPr lang="es-AR" sz="700" dirty="0" err="1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467/14</a:t>
            </a: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cxnSp>
        <p:nvCxnSpPr>
          <p:cNvPr id="51" name="Conector recto 50"/>
          <p:cNvCxnSpPr/>
          <p:nvPr/>
        </p:nvCxnSpPr>
        <p:spPr>
          <a:xfrm>
            <a:off x="179513" y="3356992"/>
            <a:ext cx="1440160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71601" y="4149080"/>
            <a:ext cx="936104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2112569" y="3140968"/>
            <a:ext cx="1224136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2555777" y="4149080"/>
            <a:ext cx="1224136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3851921" y="3573016"/>
            <a:ext cx="1440160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5424936" y="4149080"/>
            <a:ext cx="1008112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6876257" y="3284984"/>
            <a:ext cx="1872208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7308305" y="4149080"/>
            <a:ext cx="1440160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5994096" y="5938331"/>
            <a:ext cx="1656184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971600" y="6597352"/>
            <a:ext cx="2340260" cy="24622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V="1">
            <a:off x="971600" y="5085184"/>
            <a:ext cx="0" cy="1512168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 flipV="1">
            <a:off x="1691680" y="5085184"/>
            <a:ext cx="0" cy="72008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1331640" y="4149080"/>
            <a:ext cx="0" cy="216024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V="1">
            <a:off x="2123728" y="3140968"/>
            <a:ext cx="0" cy="1224136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flipV="1">
            <a:off x="611560" y="3356992"/>
            <a:ext cx="0" cy="1008112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flipV="1">
            <a:off x="2771800" y="4149080"/>
            <a:ext cx="0" cy="216024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V="1">
            <a:off x="4139952" y="3573016"/>
            <a:ext cx="0" cy="792088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 flipV="1">
            <a:off x="5868144" y="4149080"/>
            <a:ext cx="0" cy="216024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V="1">
            <a:off x="6876256" y="3284984"/>
            <a:ext cx="0" cy="108012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V="1">
            <a:off x="7668344" y="4149080"/>
            <a:ext cx="0" cy="216024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>
            <a:off x="4427984" y="476672"/>
            <a:ext cx="4608512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INTENSIDAD NORMATIVA Y JURISPRUDENCIAL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3968" y="6278553"/>
            <a:ext cx="4572000" cy="3508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Aquino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habilita la vía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judicial / </a:t>
            </a:r>
            <a:r>
              <a:rPr lang="es-AR" sz="700" dirty="0" err="1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Milone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establece el pago único en lugar de la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renta / Castillo</a:t>
            </a: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habilita los recurrir los dictámenes de CCMM ante la Justicia Local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520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1994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971600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1996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691680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1998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411760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2000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059832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2002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779912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2004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499992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2006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220072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2008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868144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2010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588224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2012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7308304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2014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8028384" y="4509120"/>
            <a:ext cx="7200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prstClr val="white"/>
                </a:solidFill>
                <a:latin typeface="Arial Narrow"/>
                <a:cs typeface="Arial Narrow"/>
              </a:rPr>
              <a:t>2016</a:t>
            </a:r>
            <a:endParaRPr lang="es-ES" sz="2200" b="1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49" name="18 CuadroTexto"/>
          <p:cNvSpPr txBox="1"/>
          <p:nvPr/>
        </p:nvSpPr>
        <p:spPr>
          <a:xfrm>
            <a:off x="5940152" y="5157192"/>
            <a:ext cx="1656184" cy="91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err="1" smtClean="0">
                <a:solidFill>
                  <a:srgbClr val="595959"/>
                </a:solidFill>
                <a:latin typeface="Verdana"/>
                <a:cs typeface="Verdana"/>
              </a:rPr>
              <a:t>Micropymes</a:t>
            </a:r>
            <a:endParaRPr lang="es-ES" sz="12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Dec. </a:t>
            </a: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1414/14 </a:t>
            </a:r>
          </a:p>
          <a:p>
            <a:pPr>
              <a:lnSpc>
                <a:spcPct val="90000"/>
              </a:lnSpc>
            </a:pPr>
            <a:r>
              <a:rPr lang="es-AR" sz="700" dirty="0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Reglamentario de la Ley 26940 de Promoción del Trabajo Registrado y Prevención del Fraude Laboral</a:t>
            </a:r>
            <a:endParaRPr lang="es-AR" sz="7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cxnSp>
        <p:nvCxnSpPr>
          <p:cNvPr id="50" name="Conector recto 49"/>
          <p:cNvCxnSpPr/>
          <p:nvPr/>
        </p:nvCxnSpPr>
        <p:spPr>
          <a:xfrm flipV="1">
            <a:off x="7668343" y="5085184"/>
            <a:ext cx="0" cy="864096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91"/>
          <p:cNvCxnSpPr/>
          <p:nvPr/>
        </p:nvCxnSpPr>
        <p:spPr>
          <a:xfrm flipV="1">
            <a:off x="8388424" y="5085184"/>
            <a:ext cx="0" cy="216024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64"/>
          <p:cNvCxnSpPr/>
          <p:nvPr/>
        </p:nvCxnSpPr>
        <p:spPr>
          <a:xfrm>
            <a:off x="7884368" y="5301208"/>
            <a:ext cx="1115616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7740352" y="5301208"/>
            <a:ext cx="1475656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Fallo </a:t>
            </a:r>
            <a:r>
              <a:rPr lang="es-ES" sz="1200" dirty="0">
                <a:solidFill>
                  <a:srgbClr val="595959"/>
                </a:solidFill>
                <a:latin typeface="Verdana"/>
                <a:cs typeface="Verdana"/>
              </a:rPr>
              <a:t>CSJN: </a:t>
            </a:r>
            <a:r>
              <a:rPr lang="es-ES" sz="1200" dirty="0" smtClean="0">
                <a:solidFill>
                  <a:srgbClr val="595959"/>
                </a:solidFill>
                <a:latin typeface="Verdana"/>
                <a:cs typeface="Verdana"/>
              </a:rPr>
              <a:t>Espósito</a:t>
            </a:r>
          </a:p>
          <a:p>
            <a:pPr>
              <a:lnSpc>
                <a:spcPct val="90000"/>
              </a:lnSpc>
            </a:pPr>
            <a:r>
              <a:rPr lang="es-AR" sz="700" dirty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Irretroactividad. Aplicación del RIPTE. 20% para no in </a:t>
            </a:r>
            <a:r>
              <a:rPr lang="es-AR" sz="700" dirty="0" err="1" smtClean="0">
                <a:solidFill>
                  <a:srgbClr val="5959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itinere</a:t>
            </a:r>
            <a:endParaRPr lang="es-AR" sz="700" dirty="0">
              <a:solidFill>
                <a:srgbClr val="59595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es-AR" sz="12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cxnSp>
        <p:nvCxnSpPr>
          <p:cNvPr id="57" name="Conector recto 56"/>
          <p:cNvCxnSpPr/>
          <p:nvPr/>
        </p:nvCxnSpPr>
        <p:spPr>
          <a:xfrm>
            <a:off x="1691680" y="5805264"/>
            <a:ext cx="1800200" cy="0"/>
          </a:xfrm>
          <a:prstGeom prst="line">
            <a:avLst/>
          </a:prstGeom>
          <a:ln>
            <a:solidFill>
              <a:srgbClr val="125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67944" y="62068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Puesta en marcha del sistema. Afiliación 3,6 millones de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trabajadores y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344 mil empleadores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67944" y="1321025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Programa de Acciones para la Prevención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50379" y="1897087"/>
            <a:ext cx="477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Registro de siniestralidad / Exámenes médicos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067944" y="2492898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Sistema de denuncias de incumplimientos</a:t>
            </a:r>
            <a:endParaRPr lang="es-ES" sz="1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067945" y="304921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Alta temprana de 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trabajadores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067944" y="3553852"/>
            <a:ext cx="50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Programa de “Empresas Testigo” / Asesoramiento jurídico de las CCMM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067944" y="407707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Traslados de accidentados /CECAP /Sustancias Toxicológicas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067945" y="465313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Recalificación Profesional /semana argentina de la salud y seguridad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067944" y="537321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Programa de Reducción de accidentes mortales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139952" y="585810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Programa de Prevención en las </a:t>
            </a:r>
            <a:r>
              <a:rPr lang="es-ES" sz="1400" dirty="0" err="1">
                <a:solidFill>
                  <a:srgbClr val="595959"/>
                </a:solidFill>
                <a:latin typeface="Verdana"/>
                <a:cs typeface="Verdana"/>
              </a:rPr>
              <a:t>PyMEs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 /</a:t>
            </a:r>
            <a:r>
              <a:rPr lang="es-ES" sz="1400" dirty="0" err="1">
                <a:solidFill>
                  <a:srgbClr val="595959"/>
                </a:solidFill>
                <a:latin typeface="Verdana"/>
                <a:cs typeface="Verdana"/>
              </a:rPr>
              <a:t>Sist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ES" sz="1400" dirty="0" err="1">
                <a:solidFill>
                  <a:srgbClr val="595959"/>
                </a:solidFill>
                <a:latin typeface="Verdana"/>
                <a:cs typeface="Verdana"/>
              </a:rPr>
              <a:t>Comun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. SRT/ATL</a:t>
            </a:r>
          </a:p>
        </p:txBody>
      </p:sp>
      <p:sp>
        <p:nvSpPr>
          <p:cNvPr id="44" name="CuadroTexto 65"/>
          <p:cNvSpPr txBox="1"/>
          <p:nvPr/>
        </p:nvSpPr>
        <p:spPr>
          <a:xfrm>
            <a:off x="107504" y="620688"/>
            <a:ext cx="252028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INNOVACIÓN PERMANENTE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9832" y="692696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1996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59832" y="126876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1997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059832" y="1844824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1998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59832" y="2420888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1999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59832" y="2996952"/>
            <a:ext cx="10801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2000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059832" y="3573016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2001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059832" y="414908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2002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059832" y="4797152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2003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59832" y="5373216"/>
            <a:ext cx="10801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2004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59832" y="594928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2005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697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087630" y="76470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Simplificación y unificación registral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087630" y="134077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Modificación al Reg. de Siniestros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4087630" y="191683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Ventanilla electrónica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4087630" y="306896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Registro de juicios / CCG</a:t>
            </a:r>
            <a:endParaRPr lang="es-ES" sz="1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4108524" y="3586030"/>
            <a:ext cx="481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595959"/>
                </a:solidFill>
                <a:latin typeface="Verdana"/>
                <a:cs typeface="Verdana"/>
              </a:rPr>
              <a:t>EPP</a:t>
            </a:r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/Nuevo 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trámite en </a:t>
            </a:r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CCMM / Construcción – Demolición y Excavación</a:t>
            </a:r>
            <a:endParaRPr lang="es-ES" sz="1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4087630" y="422109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Protocolos de Prevención (Ruido/iluminación)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4102378" y="4723411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Atención al público - Protocolos </a:t>
            </a:r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tratamientos médicos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087629" y="530120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95959"/>
                </a:solidFill>
                <a:latin typeface="Verdana"/>
                <a:cs typeface="Verdana"/>
              </a:rPr>
              <a:t>Programa Anual de Prevención /Programas de Prevención por Ramas de Actividad</a:t>
            </a:r>
          </a:p>
        </p:txBody>
      </p:sp>
      <p:sp>
        <p:nvSpPr>
          <p:cNvPr id="109" name="CuadroTexto 108"/>
          <p:cNvSpPr txBox="1"/>
          <p:nvPr/>
        </p:nvSpPr>
        <p:spPr>
          <a:xfrm>
            <a:off x="4087630" y="5949282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Procedimiento CCMM / Protocolos Prevención </a:t>
            </a:r>
            <a:endParaRPr lang="es-ES" sz="1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5" name="CuadroTexto 105"/>
          <p:cNvSpPr txBox="1"/>
          <p:nvPr/>
        </p:nvSpPr>
        <p:spPr>
          <a:xfrm>
            <a:off x="4093775" y="23488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595959"/>
                </a:solidFill>
                <a:latin typeface="Verdana"/>
                <a:cs typeface="Verdana"/>
              </a:rPr>
              <a:t>Contrato de afiliación/e-servicios/Programa de Alta Siniestralidad en la Construcción</a:t>
            </a:r>
            <a:endParaRPr lang="es-ES" sz="1400" dirty="0">
              <a:solidFill>
                <a:srgbClr val="595959"/>
              </a:solidFill>
              <a:latin typeface="Verdana"/>
              <a:cs typeface="Verdana"/>
            </a:endParaRPr>
          </a:p>
        </p:txBody>
      </p:sp>
      <p:sp>
        <p:nvSpPr>
          <p:cNvPr id="14" name="CuadroTexto 65"/>
          <p:cNvSpPr txBox="1"/>
          <p:nvPr/>
        </p:nvSpPr>
        <p:spPr>
          <a:xfrm>
            <a:off x="107504" y="620688"/>
            <a:ext cx="252028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INNOVACIÓN PERMANENTE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59832" y="692696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2006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059832" y="126876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2007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59832" y="1844824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2008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59832" y="2420888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2009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059832" y="2996952"/>
            <a:ext cx="10801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2010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059832" y="3573016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2011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059832" y="414908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2012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059832" y="4797152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2013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059832" y="5373216"/>
            <a:ext cx="10801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2014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059832" y="5949280"/>
            <a:ext cx="10081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2015</a:t>
            </a:r>
            <a:endParaRPr lang="es-ES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03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39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348880"/>
            <a:ext cx="8064896" cy="1057502"/>
          </a:xfrm>
          <a:prstGeom prst="rect">
            <a:avLst/>
          </a:prstGeom>
        </p:spPr>
      </p:pic>
      <p:pic>
        <p:nvPicPr>
          <p:cNvPr id="11" name="Imagen 10" descr="39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6" y="4560109"/>
            <a:ext cx="8036072" cy="1053722"/>
          </a:xfrm>
          <a:prstGeom prst="rect">
            <a:avLst/>
          </a:prstGeom>
        </p:spPr>
      </p:pic>
      <p:pic>
        <p:nvPicPr>
          <p:cNvPr id="12" name="Imagen 11" descr="39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8064896" cy="1057500"/>
          </a:xfrm>
          <a:prstGeom prst="rect">
            <a:avLst/>
          </a:prstGeom>
        </p:spPr>
      </p:pic>
      <p:pic>
        <p:nvPicPr>
          <p:cNvPr id="13" name="Imagen 12" descr="39_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51620"/>
            <a:ext cx="8064896" cy="1057500"/>
          </a:xfrm>
          <a:prstGeom prst="rect">
            <a:avLst/>
          </a:prstGeom>
        </p:spPr>
      </p:pic>
      <p:pic>
        <p:nvPicPr>
          <p:cNvPr id="3" name="Imagen 2" descr="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8"/>
            <a:ext cx="9144000" cy="22324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55776" y="2348882"/>
            <a:ext cx="6048673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POBLACIÓN CUBIERTA</a:t>
            </a:r>
            <a:endParaRPr lang="es-AR" sz="2000" b="1" dirty="0">
              <a:solidFill>
                <a:srgbClr val="125763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10.000.000</a:t>
            </a:r>
            <a:r>
              <a:rPr lang="es-ES" sz="1600" dirty="0" smtClean="0">
                <a:solidFill>
                  <a:srgbClr val="125763"/>
                </a:solidFill>
                <a:latin typeface="Verdana"/>
                <a:cs typeface="Verdana"/>
              </a:rPr>
              <a:t> </a:t>
            </a:r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de trabajadores</a:t>
            </a:r>
            <a:endParaRPr lang="es-AR" sz="15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1.500.000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empleadores</a:t>
            </a:r>
            <a:endParaRPr lang="es-AR" sz="1500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55776" y="4581128"/>
            <a:ext cx="6048672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PRESTACIONES EN ESPECIE</a:t>
            </a:r>
            <a:endParaRPr lang="es-AR" sz="2000" b="1" dirty="0">
              <a:solidFill>
                <a:srgbClr val="125763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rgbClr val="595959"/>
                </a:solidFill>
                <a:latin typeface="Verdana"/>
                <a:cs typeface="Verdana"/>
              </a:rPr>
              <a:t>6.000.000</a:t>
            </a:r>
            <a:r>
              <a:rPr lang="es-ES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de prácticas prestacionales en el último año</a:t>
            </a:r>
            <a:endParaRPr lang="es-AR" sz="1500" dirty="0">
              <a:solidFill>
                <a:srgbClr val="404040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rgbClr val="595959"/>
                </a:solidFill>
                <a:latin typeface="Verdana"/>
                <a:cs typeface="Verdana"/>
              </a:rPr>
              <a:t>11.000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recalificaciones realizadas en el último año</a:t>
            </a:r>
            <a:endParaRPr lang="es-AR" sz="1500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s-ES" sz="1600" dirty="0">
              <a:solidFill>
                <a:srgbClr val="40404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55776" y="3501008"/>
            <a:ext cx="6192688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PREVENCIÓN</a:t>
            </a:r>
            <a:endParaRPr lang="es-AR" sz="2000" b="1" dirty="0">
              <a:solidFill>
                <a:srgbClr val="125763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rgbClr val="595959"/>
                </a:solidFill>
                <a:latin typeface="Verdana"/>
                <a:cs typeface="Verdana"/>
              </a:rPr>
              <a:t>69%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de caída en fallecidos</a:t>
            </a:r>
            <a:endParaRPr lang="es-AR" sz="1500" dirty="0">
              <a:solidFill>
                <a:srgbClr val="404040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b="1" dirty="0" smtClean="0">
                <a:solidFill>
                  <a:srgbClr val="595959"/>
                </a:solidFill>
                <a:latin typeface="Verdana"/>
                <a:cs typeface="Verdana"/>
              </a:rPr>
              <a:t>760.000</a:t>
            </a:r>
            <a:r>
              <a:rPr lang="es-ES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visitas y</a:t>
            </a:r>
            <a:r>
              <a:rPr lang="es-ES" sz="15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s-ES" sz="1600" b="1" dirty="0" smtClean="0">
                <a:solidFill>
                  <a:srgbClr val="595959"/>
                </a:solidFill>
                <a:latin typeface="Verdana"/>
                <a:cs typeface="Verdana"/>
              </a:rPr>
              <a:t>1.500.000 </a:t>
            </a:r>
            <a:r>
              <a:rPr lang="es-ES" sz="1500" dirty="0" smtClean="0">
                <a:solidFill>
                  <a:srgbClr val="404040"/>
                </a:solidFill>
                <a:latin typeface="Verdana"/>
                <a:cs typeface="Verdana"/>
              </a:rPr>
              <a:t>recomendaciones realizadas</a:t>
            </a:r>
            <a:endParaRPr lang="es-AR" sz="1500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  <p:sp>
        <p:nvSpPr>
          <p:cNvPr id="8" name="CuadroTexto 65"/>
          <p:cNvSpPr txBox="1"/>
          <p:nvPr/>
        </p:nvSpPr>
        <p:spPr>
          <a:xfrm>
            <a:off x="4283968" y="98072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HAY RESULTADOS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2555776" y="5805264"/>
            <a:ext cx="5904656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s-ES" sz="2000" b="1" dirty="0" smtClean="0">
                <a:solidFill>
                  <a:srgbClr val="125763"/>
                </a:solidFill>
                <a:latin typeface="Verdana"/>
                <a:cs typeface="Verdana"/>
              </a:rPr>
              <a:t>PRESTACIONES DINERARIAS</a:t>
            </a:r>
            <a:endParaRPr lang="es-AR" sz="2000" b="1" dirty="0">
              <a:solidFill>
                <a:srgbClr val="125763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es-ES" sz="1600" dirty="0" smtClean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multiplicaron por 5,24 </a:t>
            </a:r>
            <a:r>
              <a:rPr lang="es-ES" sz="1600" dirty="0" smtClean="0">
                <a:solidFill>
                  <a:srgbClr val="404040"/>
                </a:solidFill>
                <a:latin typeface="Verdana"/>
                <a:cs typeface="Verdana"/>
              </a:rPr>
              <a:t>en los últimos 3,5 años</a:t>
            </a:r>
            <a:endParaRPr lang="es-AR" sz="1500" dirty="0">
              <a:solidFill>
                <a:srgbClr val="40404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262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rtill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2422"/>
          </a:xfrm>
          <a:prstGeom prst="rect">
            <a:avLst/>
          </a:prstGeom>
        </p:spPr>
      </p:pic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033516"/>
              </p:ext>
            </p:extLst>
          </p:nvPr>
        </p:nvGraphicFramePr>
        <p:xfrm>
          <a:off x="893763" y="2232025"/>
          <a:ext cx="810260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Hoja de cálculo" r:id="rId4" imgW="7591408" imgH="3152763" progId="Excel.Sheet.8">
                  <p:embed/>
                </p:oleObj>
              </mc:Choice>
              <mc:Fallback>
                <p:oleObj name="Hoja de cálculo" r:id="rId4" imgW="7591408" imgH="31527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232025"/>
                        <a:ext cx="8102600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flecha_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253">
            <a:off x="1391520" y="2187492"/>
            <a:ext cx="5289302" cy="1681626"/>
          </a:xfrm>
          <a:prstGeom prst="rect">
            <a:avLst/>
          </a:prstGeom>
        </p:spPr>
      </p:pic>
      <p:sp>
        <p:nvSpPr>
          <p:cNvPr id="11" name="CuadroTexto 65"/>
          <p:cNvSpPr txBox="1"/>
          <p:nvPr/>
        </p:nvSpPr>
        <p:spPr>
          <a:xfrm>
            <a:off x="383642" y="368774"/>
            <a:ext cx="8496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LITIGIOSIDAD CRECIENTE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6641" y="6126882"/>
            <a:ext cx="8672264" cy="276999"/>
          </a:xfrm>
          <a:prstGeom prst="rect">
            <a:avLst/>
          </a:prstGeom>
          <a:solidFill>
            <a:srgbClr val="FFC9A3"/>
          </a:solidFill>
          <a:ln w="25400">
            <a:solidFill>
              <a:srgbClr val="F8674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Var.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Anual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32%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77%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71%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47%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58%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53%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31%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6%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 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11%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  22</a:t>
            </a: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%      </a:t>
            </a:r>
            <a:r>
              <a:rPr lang="es-AR" altLang="es-AR" sz="1200" b="1" dirty="0" smtClean="0">
                <a:solidFill>
                  <a:srgbClr val="006666"/>
                </a:solidFill>
                <a:latin typeface="Arial" pitchFamily="34" charset="0"/>
              </a:rPr>
              <a:t> 13%       20%        9% </a:t>
            </a:r>
            <a:endParaRPr lang="es-ES" altLang="es-AR" sz="1200" b="1" dirty="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4327" y="6479758"/>
            <a:ext cx="7620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 dirty="0">
                <a:latin typeface="Arial" pitchFamily="34" charset="0"/>
              </a:rPr>
              <a:t>Fuente:</a:t>
            </a:r>
            <a:r>
              <a:rPr lang="es-AR" altLang="es-AR" sz="1100" dirty="0">
                <a:latin typeface="Arial" pitchFamily="34" charset="0"/>
              </a:rPr>
              <a:t> </a:t>
            </a:r>
            <a:r>
              <a:rPr lang="es-AR" altLang="es-AR" sz="1100" i="1" dirty="0">
                <a:latin typeface="Arial" pitchFamily="34" charset="0"/>
              </a:rPr>
              <a:t>UART</a:t>
            </a:r>
            <a:r>
              <a:rPr lang="es-AR" altLang="es-AR" sz="1100" i="1" dirty="0" smtClean="0">
                <a:latin typeface="Arial" pitchFamily="34" charset="0"/>
              </a:rPr>
              <a:t>.</a:t>
            </a:r>
            <a:endParaRPr lang="es-AR" altLang="es-AR" sz="1100" i="1" dirty="0">
              <a:latin typeface="Arial" pitchFamily="34" charset="0"/>
            </a:endParaRPr>
          </a:p>
        </p:txBody>
      </p:sp>
      <p:sp>
        <p:nvSpPr>
          <p:cNvPr id="14" name="14 CuadroTexto"/>
          <p:cNvSpPr txBox="1"/>
          <p:nvPr/>
        </p:nvSpPr>
        <p:spPr>
          <a:xfrm>
            <a:off x="1763688" y="3267551"/>
            <a:ext cx="1008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s-ES" sz="5000" b="1" dirty="0" smtClean="0">
                <a:solidFill>
                  <a:srgbClr val="FC7E54"/>
                </a:solidFill>
              </a:rPr>
              <a:t>40</a:t>
            </a:r>
            <a:endParaRPr lang="es-AR" sz="5000" b="1" dirty="0">
              <a:solidFill>
                <a:srgbClr val="FC7E54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s-AR" sz="2400" b="1" dirty="0" smtClean="0">
                <a:solidFill>
                  <a:srgbClr val="FC7E54"/>
                </a:solidFill>
              </a:rPr>
              <a:t>veces</a:t>
            </a:r>
            <a:endParaRPr lang="es-AR" sz="2400" b="1" dirty="0">
              <a:solidFill>
                <a:srgbClr val="FC7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martill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2422"/>
          </a:xfrm>
          <a:prstGeom prst="rect">
            <a:avLst/>
          </a:prstGeom>
        </p:spPr>
      </p:pic>
      <p:sp>
        <p:nvSpPr>
          <p:cNvPr id="5" name="CuadroTexto 65"/>
          <p:cNvSpPr txBox="1"/>
          <p:nvPr/>
        </p:nvSpPr>
        <p:spPr>
          <a:xfrm>
            <a:off x="4644008" y="1196752"/>
            <a:ext cx="4176464" cy="101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Evolución de los </a:t>
            </a:r>
            <a:r>
              <a:rPr lang="es-ES" sz="2200" b="1" dirty="0" smtClean="0">
                <a:solidFill>
                  <a:srgbClr val="124550"/>
                </a:solidFill>
                <a:latin typeface="Verdana"/>
                <a:cs typeface="Verdana"/>
              </a:rPr>
              <a:t>juicios</a:t>
            </a:r>
            <a:r>
              <a:rPr lang="es-ES" sz="2200" dirty="0" smtClean="0">
                <a:solidFill>
                  <a:srgbClr val="124550"/>
                </a:solidFill>
                <a:latin typeface="Verdana"/>
                <a:cs typeface="Verdana"/>
              </a:rPr>
              <a:t> </a:t>
            </a: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ingresados por </a:t>
            </a:r>
            <a:r>
              <a:rPr lang="es-ES" sz="2200" b="1" dirty="0" smtClean="0">
                <a:solidFill>
                  <a:srgbClr val="124550"/>
                </a:solidFill>
                <a:latin typeface="Verdana"/>
                <a:cs typeface="Verdana"/>
              </a:rPr>
              <a:t>provincia</a:t>
            </a: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 cada 100 siniestros ocurridos</a:t>
            </a:r>
            <a:endParaRPr lang="es-ES" sz="2000" dirty="0">
              <a:solidFill>
                <a:srgbClr val="124550"/>
              </a:solidFill>
              <a:latin typeface="Verdana"/>
              <a:cs typeface="Verdana"/>
            </a:endParaRPr>
          </a:p>
        </p:txBody>
      </p:sp>
      <p:sp>
        <p:nvSpPr>
          <p:cNvPr id="7" name="CuadroTexto 65"/>
          <p:cNvSpPr txBox="1"/>
          <p:nvPr/>
        </p:nvSpPr>
        <p:spPr>
          <a:xfrm>
            <a:off x="383642" y="368774"/>
            <a:ext cx="8496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LITIGIOSIDAD CRECIENTE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0081"/>
              </p:ext>
            </p:extLst>
          </p:nvPr>
        </p:nvGraphicFramePr>
        <p:xfrm>
          <a:off x="-180528" y="2060848"/>
          <a:ext cx="93245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24756" y="6309320"/>
            <a:ext cx="762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i="1" dirty="0" smtClean="0">
                <a:latin typeface="Arial" pitchFamily="34" charset="0"/>
              </a:rPr>
              <a:t>* Estimación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i="1" dirty="0" smtClean="0">
                <a:latin typeface="Arial" pitchFamily="34" charset="0"/>
              </a:rPr>
              <a:t>** Proyección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11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martill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2422"/>
          </a:xfrm>
          <a:prstGeom prst="rect">
            <a:avLst/>
          </a:prstGeom>
        </p:spPr>
      </p:pic>
      <p:sp>
        <p:nvSpPr>
          <p:cNvPr id="5" name="CuadroTexto 65"/>
          <p:cNvSpPr txBox="1"/>
          <p:nvPr/>
        </p:nvSpPr>
        <p:spPr>
          <a:xfrm>
            <a:off x="3916156" y="1196752"/>
            <a:ext cx="51203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000" dirty="0" smtClean="0">
                <a:solidFill>
                  <a:srgbClr val="125763"/>
                </a:solidFill>
                <a:latin typeface="Verdana"/>
                <a:cs typeface="Verdana"/>
              </a:rPr>
              <a:t>Evolución de los </a:t>
            </a:r>
            <a:r>
              <a:rPr lang="es-ES" sz="2200" b="1" dirty="0" smtClean="0">
                <a:solidFill>
                  <a:srgbClr val="125763"/>
                </a:solidFill>
                <a:latin typeface="Verdana"/>
                <a:cs typeface="Verdana"/>
              </a:rPr>
              <a:t>juicios</a:t>
            </a:r>
            <a:r>
              <a:rPr lang="es-ES" sz="2000" dirty="0" smtClean="0">
                <a:solidFill>
                  <a:srgbClr val="125763"/>
                </a:solidFill>
                <a:latin typeface="Verdana"/>
                <a:cs typeface="Verdana"/>
              </a:rPr>
              <a:t> ingresados</a:t>
            </a:r>
          </a:p>
          <a:p>
            <a:pPr algn="r">
              <a:lnSpc>
                <a:spcPct val="90000"/>
              </a:lnSpc>
            </a:pPr>
            <a:r>
              <a:rPr lang="es-ES" sz="2000" dirty="0" smtClean="0">
                <a:solidFill>
                  <a:srgbClr val="125763"/>
                </a:solidFill>
                <a:latin typeface="Verdana"/>
                <a:cs typeface="Verdana"/>
              </a:rPr>
              <a:t>por sector de </a:t>
            </a:r>
            <a:r>
              <a:rPr lang="es-ES" sz="2200" b="1" dirty="0" smtClean="0">
                <a:solidFill>
                  <a:srgbClr val="125763"/>
                </a:solidFill>
                <a:latin typeface="Verdana"/>
                <a:cs typeface="Verdana"/>
              </a:rPr>
              <a:t>actividad</a:t>
            </a:r>
            <a:r>
              <a:rPr lang="es-ES" sz="2200" dirty="0" smtClean="0">
                <a:solidFill>
                  <a:srgbClr val="125763"/>
                </a:solidFill>
                <a:latin typeface="Verdana"/>
                <a:cs typeface="Verdana"/>
              </a:rPr>
              <a:t> </a:t>
            </a:r>
            <a:r>
              <a:rPr lang="es-ES" sz="2000" dirty="0" smtClean="0">
                <a:solidFill>
                  <a:srgbClr val="125763"/>
                </a:solidFill>
                <a:latin typeface="Verdana"/>
                <a:cs typeface="Verdana"/>
              </a:rPr>
              <a:t>cada</a:t>
            </a:r>
          </a:p>
          <a:p>
            <a:pPr algn="r">
              <a:lnSpc>
                <a:spcPct val="90000"/>
              </a:lnSpc>
            </a:pPr>
            <a:r>
              <a:rPr lang="es-ES" sz="2000" dirty="0" smtClean="0">
                <a:solidFill>
                  <a:srgbClr val="125763"/>
                </a:solidFill>
                <a:latin typeface="Verdana"/>
                <a:cs typeface="Verdana"/>
              </a:rPr>
              <a:t>10.000 trabajadores cubiertos</a:t>
            </a:r>
            <a:endParaRPr lang="es-ES" sz="2000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  <p:graphicFrame>
        <p:nvGraphicFramePr>
          <p:cNvPr id="1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38114"/>
              </p:ext>
            </p:extLst>
          </p:nvPr>
        </p:nvGraphicFramePr>
        <p:xfrm>
          <a:off x="179512" y="2243580"/>
          <a:ext cx="8856984" cy="459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65"/>
          <p:cNvSpPr txBox="1"/>
          <p:nvPr/>
        </p:nvSpPr>
        <p:spPr>
          <a:xfrm>
            <a:off x="383642" y="368774"/>
            <a:ext cx="8496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LITIGIOSIDAD CRECIENTE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04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sco-operar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32422"/>
          </a:xfrm>
          <a:prstGeom prst="rect">
            <a:avLst/>
          </a:prstGeom>
        </p:spPr>
      </p:pic>
      <p:sp>
        <p:nvSpPr>
          <p:cNvPr id="5" name="CuadroTexto 65"/>
          <p:cNvSpPr txBox="1"/>
          <p:nvPr/>
        </p:nvSpPr>
        <p:spPr>
          <a:xfrm>
            <a:off x="4716015" y="1196752"/>
            <a:ext cx="41842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Evolución de los </a:t>
            </a:r>
            <a:r>
              <a:rPr lang="es-ES" sz="2200" b="1" dirty="0" smtClean="0">
                <a:solidFill>
                  <a:srgbClr val="124550"/>
                </a:solidFill>
                <a:latin typeface="Verdana"/>
                <a:cs typeface="Verdana"/>
              </a:rPr>
              <a:t>accidentes</a:t>
            </a: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 por sector de </a:t>
            </a:r>
            <a:r>
              <a:rPr lang="es-ES" sz="2200" b="1" dirty="0" smtClean="0">
                <a:solidFill>
                  <a:srgbClr val="124550"/>
                </a:solidFill>
                <a:latin typeface="Verdana"/>
                <a:cs typeface="Verdana"/>
              </a:rPr>
              <a:t>actividad</a:t>
            </a:r>
            <a:r>
              <a:rPr lang="es-ES" sz="2000" dirty="0" smtClean="0">
                <a:solidFill>
                  <a:srgbClr val="124550"/>
                </a:solidFill>
                <a:latin typeface="Verdana"/>
                <a:cs typeface="Verdana"/>
              </a:rPr>
              <a:t> cada 1.000 trabajadores cubiertos</a:t>
            </a:r>
            <a:endParaRPr lang="es-ES" sz="2000" dirty="0">
              <a:solidFill>
                <a:srgbClr val="124550"/>
              </a:solidFill>
              <a:latin typeface="Verdana"/>
              <a:cs typeface="Verdana"/>
            </a:endParaRPr>
          </a:p>
        </p:txBody>
      </p:sp>
      <p:graphicFrame>
        <p:nvGraphicFramePr>
          <p:cNvPr id="1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49582"/>
              </p:ext>
            </p:extLst>
          </p:nvPr>
        </p:nvGraphicFramePr>
        <p:xfrm>
          <a:off x="0" y="2204864"/>
          <a:ext cx="9036496" cy="459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65"/>
          <p:cNvSpPr txBox="1"/>
          <p:nvPr/>
        </p:nvSpPr>
        <p:spPr>
          <a:xfrm>
            <a:off x="383642" y="368774"/>
            <a:ext cx="8496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2400" b="1" dirty="0" smtClean="0">
                <a:solidFill>
                  <a:srgbClr val="125763"/>
                </a:solidFill>
                <a:latin typeface="Verdana"/>
                <a:cs typeface="Verdana"/>
              </a:rPr>
              <a:t>ACCIDENTES EN BAJA</a:t>
            </a:r>
            <a:endParaRPr lang="es-ES" sz="2400" b="1" dirty="0">
              <a:solidFill>
                <a:srgbClr val="12576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517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Words>666</Words>
  <Application>Microsoft Office PowerPoint</Application>
  <PresentationFormat>Presentación en pantalla (4:3)</PresentationFormat>
  <Paragraphs>159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2_Tema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Mara Bettiol</dc:creator>
  <cp:lastModifiedBy>Julian</cp:lastModifiedBy>
  <cp:revision>185</cp:revision>
  <cp:lastPrinted>2016-09-08T21:43:44Z</cp:lastPrinted>
  <dcterms:created xsi:type="dcterms:W3CDTF">2016-05-30T14:14:23Z</dcterms:created>
  <dcterms:modified xsi:type="dcterms:W3CDTF">2016-09-08T21:46:48Z</dcterms:modified>
</cp:coreProperties>
</file>