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848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82AC-CEB6-4B54-A528-522CA104E0C9}" type="datetimeFigureOut">
              <a:rPr lang="es-AR" smtClean="0"/>
              <a:t>14/9/2016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BD18-9040-4427-AD51-A2D17DF64B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752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E5470E-C6F6-4334-A2D5-9C7320D3A228}" type="slidenum">
              <a:rPr lang="es-AR" smtClean="0"/>
              <a:pPr eaLnBrk="1" hangingPunct="1"/>
              <a:t>5</a:t>
            </a:fld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C3E2A6-F4C1-408A-B9E0-E4EA249724FB}" type="slidenum">
              <a:rPr lang="es-ES_tradnl" smtClean="0"/>
              <a:pPr eaLnBrk="1" hangingPunct="1"/>
              <a:t>6</a:t>
            </a:fld>
            <a:endParaRPr lang="es-ES_tradn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25FE-5A3E-40DC-ABF3-A1107E4A0A1D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484C-ACB4-4265-90A4-B473180D6B5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1204979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7C3A-0AFD-4CDC-B67E-8BDEF734FA9B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0D8A-F00B-40F1-AA3D-1DCBD6DA128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5949600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5165-DEB8-43BA-819E-2F0EF5FBDF1E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692A-97BD-46BB-9AEE-CA8D84769DF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9747811"/>
      </p:ext>
    </p:extLst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79-2203-4FD6-BCC3-E959390676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40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07FB-0C23-4D9D-83DC-50F262D387B7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29FE-14C9-4841-9E79-2AD01347865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2686187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4175-F257-4CBA-AF0C-E37EC4FF25AD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9CE4-336B-4605-9D17-1F216C1493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8785926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548E-4E06-4B6E-94F0-85A8454DD7B6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BA8A-EE17-4E69-B0FE-4568204DD20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0920600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DA95-51A3-4D80-A32A-3B2C82F36D2F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5F02-87E8-4C80-A8C9-9B77E8B628A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446833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0A3E-A959-487A-9A5B-49F33F760307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6822-5E14-4023-AA1C-87BEEBA1F72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8084060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A551-5A39-456F-A804-ADD40172953E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0944-1753-4197-8BF6-6657E64CE81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9263608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1689-4E70-4341-94CF-C052D5262272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E6EE-F92F-4665-A68C-5BA5B6F0E2E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453413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5BF2-CF1E-4D70-9556-0DF9733E1A86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4829-0900-412A-B5CD-0C0191682C0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205259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8A82B-F63C-469D-8391-7ADA67B16B9E}" type="datetimeFigureOut">
              <a:rPr lang="es-AR"/>
              <a:pPr>
                <a:defRPr/>
              </a:pPr>
              <a:t>14/9/2016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A3C84-61BB-4B4F-B8D0-E81001F5B83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paonessa@iram.org.a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TÓMBOLA\03_IRAM\02 Institucional\14 Intranet\ppt_ira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143000"/>
          </a:xfrm>
        </p:spPr>
        <p:txBody>
          <a:bodyPr/>
          <a:lstStyle/>
          <a:p>
            <a:r>
              <a:rPr lang="es-AR" dirty="0" smtClean="0"/>
              <a:t>Otras normas ISO publicadas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44963"/>
          </a:xfrm>
        </p:spPr>
        <p:txBody>
          <a:bodyPr/>
          <a:lstStyle/>
          <a:p>
            <a:pPr>
              <a:defRPr/>
            </a:pPr>
            <a:r>
              <a:rPr lang="es-AR" sz="1600" dirty="0" smtClean="0"/>
              <a:t>ISO 22300:2012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</a:t>
            </a:r>
            <a:r>
              <a:rPr lang="es-AR" sz="1600" dirty="0" err="1" smtClean="0"/>
              <a:t>Terminology</a:t>
            </a:r>
            <a:endParaRPr lang="es-AR" sz="1600" dirty="0" smtClean="0"/>
          </a:p>
          <a:p>
            <a:pPr>
              <a:defRPr/>
            </a:pPr>
            <a:r>
              <a:rPr lang="es-AR" sz="1600" dirty="0" smtClean="0"/>
              <a:t>ISO 22311:2012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Video-</a:t>
            </a:r>
            <a:r>
              <a:rPr lang="es-AR" sz="1600" dirty="0" err="1" smtClean="0"/>
              <a:t>surveillance</a:t>
            </a:r>
            <a:r>
              <a:rPr lang="es-AR" sz="1600" dirty="0" smtClean="0"/>
              <a:t> -- </a:t>
            </a:r>
            <a:r>
              <a:rPr lang="es-AR" sz="1600" dirty="0" err="1" smtClean="0"/>
              <a:t>Export</a:t>
            </a:r>
            <a:r>
              <a:rPr lang="es-AR" sz="1600" dirty="0" smtClean="0"/>
              <a:t> </a:t>
            </a:r>
            <a:r>
              <a:rPr lang="es-AR" sz="1600" dirty="0" err="1" smtClean="0"/>
              <a:t>interoperability</a:t>
            </a:r>
            <a:endParaRPr lang="es-AR" sz="1600" dirty="0" smtClean="0"/>
          </a:p>
          <a:p>
            <a:pPr>
              <a:defRPr/>
            </a:pPr>
            <a:r>
              <a:rPr lang="es-AR" sz="1600" dirty="0" smtClean="0"/>
              <a:t>ISO 22324:2015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</a:t>
            </a:r>
            <a:r>
              <a:rPr lang="es-AR" sz="1600" dirty="0" err="1" smtClean="0"/>
              <a:t>Emergency</a:t>
            </a:r>
            <a:r>
              <a:rPr lang="es-AR" sz="1600" dirty="0" smtClean="0"/>
              <a:t> </a:t>
            </a:r>
            <a:r>
              <a:rPr lang="es-AR" sz="1600" dirty="0" err="1" smtClean="0"/>
              <a:t>management</a:t>
            </a:r>
            <a:r>
              <a:rPr lang="es-AR" sz="1600" dirty="0" smtClean="0"/>
              <a:t> -- </a:t>
            </a:r>
            <a:r>
              <a:rPr lang="es-AR" sz="1600" dirty="0" err="1" smtClean="0"/>
              <a:t>Guidelines</a:t>
            </a:r>
            <a:r>
              <a:rPr lang="es-AR" sz="1600" dirty="0" smtClean="0"/>
              <a:t> </a:t>
            </a:r>
            <a:r>
              <a:rPr lang="es-AR" sz="1600" dirty="0" err="1" smtClean="0"/>
              <a:t>for</a:t>
            </a:r>
            <a:r>
              <a:rPr lang="es-AR" sz="1600" dirty="0" smtClean="0"/>
              <a:t> </a:t>
            </a:r>
            <a:r>
              <a:rPr lang="es-AR" sz="1600" dirty="0" err="1" smtClean="0"/>
              <a:t>colour-coded</a:t>
            </a:r>
            <a:r>
              <a:rPr lang="es-AR" sz="1600" dirty="0" smtClean="0"/>
              <a:t> </a:t>
            </a:r>
            <a:r>
              <a:rPr lang="es-AR" sz="1600" dirty="0" err="1" smtClean="0"/>
              <a:t>alerts</a:t>
            </a:r>
            <a:endParaRPr lang="es-AR" sz="1600" dirty="0" smtClean="0"/>
          </a:p>
          <a:p>
            <a:pPr marL="0" indent="0">
              <a:buFontTx/>
              <a:buNone/>
              <a:defRPr/>
            </a:pPr>
            <a:endParaRPr lang="es-AR" sz="1600" dirty="0" smtClean="0"/>
          </a:p>
          <a:p>
            <a:pPr>
              <a:defRPr/>
            </a:pPr>
            <a:r>
              <a:rPr lang="es-AR" sz="1600" dirty="0" smtClean="0"/>
              <a:t>ISO/TR 22312:2011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</a:t>
            </a:r>
            <a:r>
              <a:rPr lang="es-AR" sz="1600" dirty="0" err="1" smtClean="0"/>
              <a:t>Technological</a:t>
            </a:r>
            <a:r>
              <a:rPr lang="es-AR" sz="1600" dirty="0" smtClean="0"/>
              <a:t> </a:t>
            </a:r>
            <a:r>
              <a:rPr lang="es-AR" sz="1600" dirty="0" err="1" smtClean="0"/>
              <a:t>capabilities</a:t>
            </a:r>
            <a:endParaRPr lang="es-AR" sz="1600" dirty="0" smtClean="0"/>
          </a:p>
          <a:p>
            <a:pPr>
              <a:defRPr/>
            </a:pPr>
            <a:r>
              <a:rPr lang="es-AR" sz="1600" dirty="0" smtClean="0"/>
              <a:t>ISO/TR 22351:2015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</a:t>
            </a:r>
            <a:r>
              <a:rPr lang="es-AR" sz="1600" dirty="0" err="1" smtClean="0"/>
              <a:t>Emergency</a:t>
            </a:r>
            <a:r>
              <a:rPr lang="es-AR" sz="1600" dirty="0" smtClean="0"/>
              <a:t> </a:t>
            </a:r>
            <a:r>
              <a:rPr lang="es-AR" sz="1600" dirty="0" err="1" smtClean="0"/>
              <a:t>management</a:t>
            </a:r>
            <a:r>
              <a:rPr lang="es-AR" sz="1600" dirty="0" smtClean="0"/>
              <a:t> -- </a:t>
            </a:r>
            <a:r>
              <a:rPr lang="es-AR" sz="1600" dirty="0" err="1" smtClean="0"/>
              <a:t>Message</a:t>
            </a:r>
            <a:r>
              <a:rPr lang="es-AR" sz="1600" dirty="0" smtClean="0"/>
              <a:t> </a:t>
            </a:r>
            <a:r>
              <a:rPr lang="es-AR" sz="1600" dirty="0" err="1" smtClean="0"/>
              <a:t>structure</a:t>
            </a:r>
            <a:r>
              <a:rPr lang="es-AR" sz="1600" dirty="0" smtClean="0"/>
              <a:t> </a:t>
            </a:r>
            <a:r>
              <a:rPr lang="es-AR" sz="1600" dirty="0" err="1" smtClean="0"/>
              <a:t>for</a:t>
            </a:r>
            <a:r>
              <a:rPr lang="es-AR" sz="1600" dirty="0" smtClean="0"/>
              <a:t> </a:t>
            </a:r>
            <a:r>
              <a:rPr lang="es-AR" sz="1600" dirty="0" err="1" smtClean="0"/>
              <a:t>exchange</a:t>
            </a:r>
            <a:r>
              <a:rPr lang="es-AR" sz="1600" dirty="0" smtClean="0"/>
              <a:t> of </a:t>
            </a:r>
            <a:r>
              <a:rPr lang="es-AR" sz="1600" dirty="0" err="1" smtClean="0"/>
              <a:t>information</a:t>
            </a:r>
            <a:endParaRPr lang="es-AR" sz="1600" dirty="0" smtClean="0"/>
          </a:p>
          <a:p>
            <a:pPr>
              <a:defRPr/>
            </a:pPr>
            <a:r>
              <a:rPr lang="es-AR" sz="1600" dirty="0" smtClean="0"/>
              <a:t>ISO/TS 22317:2015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Business </a:t>
            </a:r>
            <a:r>
              <a:rPr lang="es-AR" sz="1600" dirty="0" err="1" smtClean="0"/>
              <a:t>continuity</a:t>
            </a:r>
            <a:r>
              <a:rPr lang="es-AR" sz="1600" dirty="0" smtClean="0"/>
              <a:t> </a:t>
            </a:r>
            <a:r>
              <a:rPr lang="es-AR" sz="1600" dirty="0" err="1" smtClean="0"/>
              <a:t>management</a:t>
            </a:r>
            <a:r>
              <a:rPr lang="es-AR" sz="1600" dirty="0" smtClean="0"/>
              <a:t> </a:t>
            </a:r>
            <a:r>
              <a:rPr lang="es-AR" sz="1600" dirty="0" err="1" smtClean="0"/>
              <a:t>systems</a:t>
            </a:r>
            <a:r>
              <a:rPr lang="es-AR" sz="1600" dirty="0" smtClean="0"/>
              <a:t> -- </a:t>
            </a:r>
            <a:r>
              <a:rPr lang="es-AR" sz="1600" dirty="0" err="1" smtClean="0"/>
              <a:t>Guidelines</a:t>
            </a:r>
            <a:r>
              <a:rPr lang="es-AR" sz="1600" dirty="0" smtClean="0"/>
              <a:t> </a:t>
            </a:r>
            <a:r>
              <a:rPr lang="es-AR" sz="1600" dirty="0" err="1" smtClean="0"/>
              <a:t>for</a:t>
            </a:r>
            <a:r>
              <a:rPr lang="es-AR" sz="1600" dirty="0" smtClean="0"/>
              <a:t> </a:t>
            </a:r>
            <a:r>
              <a:rPr lang="es-AR" sz="1600" dirty="0" err="1" smtClean="0"/>
              <a:t>business</a:t>
            </a:r>
            <a:r>
              <a:rPr lang="es-AR" sz="1600" dirty="0" smtClean="0"/>
              <a:t> </a:t>
            </a:r>
            <a:r>
              <a:rPr lang="es-AR" sz="1600" dirty="0" err="1" smtClean="0"/>
              <a:t>impact</a:t>
            </a:r>
            <a:r>
              <a:rPr lang="es-AR" sz="1600" dirty="0" smtClean="0"/>
              <a:t> </a:t>
            </a:r>
            <a:r>
              <a:rPr lang="es-AR" sz="1600" dirty="0" err="1" smtClean="0"/>
              <a:t>analysis</a:t>
            </a:r>
            <a:r>
              <a:rPr lang="es-AR" sz="1600" dirty="0" smtClean="0"/>
              <a:t> (BIA)</a:t>
            </a:r>
          </a:p>
          <a:p>
            <a:pPr>
              <a:defRPr/>
            </a:pPr>
            <a:r>
              <a:rPr lang="es-AR" sz="1600" dirty="0" smtClean="0"/>
              <a:t>ISO/TS 22318:2015 </a:t>
            </a:r>
            <a:r>
              <a:rPr lang="es-AR" sz="1600" dirty="0" err="1" smtClean="0"/>
              <a:t>Societal</a:t>
            </a:r>
            <a:r>
              <a:rPr lang="es-AR" sz="1600" dirty="0" smtClean="0"/>
              <a:t> </a:t>
            </a:r>
            <a:r>
              <a:rPr lang="es-AR" sz="1600" dirty="0" err="1" smtClean="0"/>
              <a:t>security</a:t>
            </a:r>
            <a:r>
              <a:rPr lang="es-AR" sz="1600" dirty="0" smtClean="0"/>
              <a:t> -- Business </a:t>
            </a:r>
            <a:r>
              <a:rPr lang="es-AR" sz="1600" dirty="0" err="1" smtClean="0"/>
              <a:t>continuity</a:t>
            </a:r>
            <a:r>
              <a:rPr lang="es-AR" sz="1600" dirty="0" smtClean="0"/>
              <a:t> </a:t>
            </a:r>
            <a:r>
              <a:rPr lang="es-AR" sz="1600" dirty="0" err="1" smtClean="0"/>
              <a:t>management</a:t>
            </a:r>
            <a:r>
              <a:rPr lang="es-AR" sz="1600" dirty="0" smtClean="0"/>
              <a:t> </a:t>
            </a:r>
            <a:r>
              <a:rPr lang="es-AR" sz="1600" dirty="0" err="1" smtClean="0"/>
              <a:t>systems</a:t>
            </a:r>
            <a:r>
              <a:rPr lang="es-AR" sz="1600" dirty="0" smtClean="0"/>
              <a:t> -- </a:t>
            </a:r>
            <a:r>
              <a:rPr lang="es-AR" sz="1600" dirty="0" err="1" smtClean="0"/>
              <a:t>Guidelines</a:t>
            </a:r>
            <a:r>
              <a:rPr lang="es-AR" sz="1600" dirty="0" smtClean="0"/>
              <a:t> </a:t>
            </a:r>
            <a:r>
              <a:rPr lang="es-AR" sz="1600" dirty="0" err="1" smtClean="0"/>
              <a:t>for</a:t>
            </a:r>
            <a:r>
              <a:rPr lang="es-AR" sz="1600" dirty="0" smtClean="0"/>
              <a:t> </a:t>
            </a:r>
            <a:r>
              <a:rPr lang="es-AR" sz="1600" dirty="0" err="1" smtClean="0"/>
              <a:t>supply</a:t>
            </a:r>
            <a:r>
              <a:rPr lang="es-AR" sz="1600" dirty="0" smtClean="0"/>
              <a:t> </a:t>
            </a:r>
            <a:r>
              <a:rPr lang="es-AR" sz="1600" dirty="0" err="1" smtClean="0"/>
              <a:t>chain</a:t>
            </a:r>
            <a:r>
              <a:rPr lang="es-AR" sz="1600" dirty="0" smtClean="0"/>
              <a:t> </a:t>
            </a:r>
            <a:r>
              <a:rPr lang="es-AR" sz="1600" dirty="0" err="1" smtClean="0"/>
              <a:t>continuity</a:t>
            </a:r>
            <a:endParaRPr lang="es-AR" sz="1600" dirty="0" smtClean="0"/>
          </a:p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104238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s-AR" sz="3200" dirty="0" smtClean="0"/>
              <a:t>Normas ISO en estudio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607480"/>
              </p:ext>
            </p:extLst>
          </p:nvPr>
        </p:nvGraphicFramePr>
        <p:xfrm>
          <a:off x="1331640" y="1412782"/>
          <a:ext cx="6696744" cy="4968545"/>
        </p:xfrm>
        <a:graphic>
          <a:graphicData uri="http://schemas.openxmlformats.org/drawingml/2006/table">
            <a:tbl>
              <a:tblPr/>
              <a:tblGrid>
                <a:gridCol w="1442555"/>
                <a:gridCol w="5254189"/>
              </a:tblGrid>
              <a:tr h="226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Terminology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ISO/NP 22311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Video-surveillance -- Export interoperability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ISO/DIS 22316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Community resilience -- Guidelines for organizational resilience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ISO/DIS 22319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Community resilience -- Guidelines for planning the involvement of spontaneous volunteers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Emergency management -- Guidelines for incident response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ISO/PRF 22325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Emergency management -- Guidelines for capability assessment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Emergency management -- Guidelines for monitoring facilities with identified hazards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Emergency management -- Community-based landslide early warning 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TS 22330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Business continuity management systems -- Guidelines for people aspects of business continuity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TS 22331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Business continuity management systems -- Guidelines for business continuity strategy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Community resilience -- Guidelines for supporting community response to vulnerable people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ISO/AWI 22396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Security and resilience -- Community resilience -- Guidelines for information exchange between organizations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9191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Subtítulo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534400" cy="4038600"/>
          </a:xfrm>
        </p:spPr>
        <p:txBody>
          <a:bodyPr/>
          <a:lstStyle/>
          <a:p>
            <a:pPr>
              <a:defRPr/>
            </a:pPr>
            <a:r>
              <a:rPr lang="es-ES" sz="1600" b="1" dirty="0" smtClean="0">
                <a:solidFill>
                  <a:srgbClr val="404040"/>
                </a:solidFill>
                <a:latin typeface="Helvetica Neue"/>
              </a:rPr>
              <a:t>Subcomités o Grupos de trabajo que lo integran</a:t>
            </a:r>
          </a:p>
          <a:p>
            <a:pPr algn="l">
              <a:defRPr/>
            </a:pPr>
            <a:r>
              <a:rPr lang="es-AR" sz="1600" b="1" dirty="0" smtClean="0">
                <a:solidFill>
                  <a:srgbClr val="6666FF"/>
                </a:solidFill>
                <a:latin typeface="inherit"/>
              </a:rPr>
              <a:t>      	</a:t>
            </a:r>
          </a:p>
          <a:p>
            <a:pPr algn="l">
              <a:defRPr/>
            </a:pPr>
            <a:r>
              <a:rPr lang="es-AR" sz="1800" b="1" kern="1200" dirty="0" smtClean="0"/>
              <a:t>Grupo </a:t>
            </a:r>
            <a:r>
              <a:rPr lang="es-AR" sz="1800" b="1" kern="1200" dirty="0"/>
              <a:t>asesor 1 :  </a:t>
            </a:r>
            <a:r>
              <a:rPr lang="en-US" sz="1800" b="1" kern="1200" dirty="0" err="1"/>
              <a:t>Comunicaciones</a:t>
            </a:r>
            <a:endParaRPr lang="en-US" sz="1800" b="1" kern="1200" dirty="0"/>
          </a:p>
          <a:p>
            <a:pPr algn="l">
              <a:defRPr/>
            </a:pPr>
            <a:r>
              <a:rPr lang="es-AR" sz="1800" b="1" kern="1200" dirty="0" smtClean="0"/>
              <a:t>Grupo </a:t>
            </a:r>
            <a:r>
              <a:rPr lang="es-AR" sz="1800" b="1" kern="1200" dirty="0"/>
              <a:t>asesor 2  :  Fuerza de Tareas de </a:t>
            </a:r>
            <a:r>
              <a:rPr lang="en-US" sz="1800" b="1" kern="1200" dirty="0" err="1"/>
              <a:t>Cooperación</a:t>
            </a:r>
            <a:r>
              <a:rPr lang="en-US" sz="1800" b="1" kern="1200" dirty="0"/>
              <a:t> con la UN</a:t>
            </a:r>
          </a:p>
          <a:p>
            <a:pPr algn="l">
              <a:defRPr/>
            </a:pPr>
            <a:r>
              <a:rPr lang="es-AR" sz="1800" b="1" kern="1200" dirty="0" smtClean="0"/>
              <a:t>DCCG  </a:t>
            </a:r>
            <a:r>
              <a:rPr lang="es-AR" sz="1800" b="1" kern="1200" dirty="0"/>
              <a:t>: Grupo de </a:t>
            </a:r>
            <a:r>
              <a:rPr lang="es-AR" sz="1800" b="1" kern="1200" dirty="0" smtClean="0"/>
              <a:t>Colaboración con </a:t>
            </a:r>
            <a:r>
              <a:rPr lang="es-AR" sz="1800" b="1" kern="1200" dirty="0"/>
              <a:t>los Países en Desarrollo </a:t>
            </a:r>
            <a:endParaRPr lang="es-AR" sz="1800" b="1" kern="1200" dirty="0" smtClean="0"/>
          </a:p>
          <a:p>
            <a:pPr algn="l">
              <a:defRPr/>
            </a:pPr>
            <a:endParaRPr lang="es-ES" sz="1800" b="1" kern="1200" dirty="0" smtClean="0">
              <a:solidFill>
                <a:srgbClr val="0066FF"/>
              </a:solidFill>
            </a:endParaRPr>
          </a:p>
          <a:p>
            <a:pPr algn="l">
              <a:defRPr/>
            </a:pPr>
            <a:endParaRPr lang="es-ES" sz="1800" b="1" kern="1200" dirty="0">
              <a:solidFill>
                <a:srgbClr val="0066FF"/>
              </a:solidFill>
            </a:endParaRPr>
          </a:p>
          <a:p>
            <a:pPr algn="l">
              <a:defRPr/>
            </a:pPr>
            <a:r>
              <a:rPr lang="es-AR" sz="1800" b="1" kern="1200" dirty="0" smtClean="0"/>
              <a:t> Grupo </a:t>
            </a:r>
            <a:r>
              <a:rPr lang="es-AR" sz="1800" b="1" kern="1200" dirty="0"/>
              <a:t>1 : Terminología</a:t>
            </a:r>
            <a:r>
              <a:rPr lang="en-US" sz="1800" b="1" kern="1200" dirty="0"/>
              <a:t> </a:t>
            </a:r>
          </a:p>
          <a:p>
            <a:pPr algn="l">
              <a:defRPr/>
            </a:pPr>
            <a:r>
              <a:rPr lang="en-US" sz="1800" b="1" kern="1200" dirty="0"/>
              <a:t> </a:t>
            </a:r>
            <a:r>
              <a:rPr lang="en-US" sz="1800" b="1" kern="1200" dirty="0" err="1"/>
              <a:t>Grupo</a:t>
            </a:r>
            <a:r>
              <a:rPr lang="en-US" sz="1800" b="1" kern="1200" dirty="0"/>
              <a:t> 2 :  </a:t>
            </a:r>
            <a:r>
              <a:rPr lang="en-US" sz="1800" b="1" kern="1200" dirty="0" err="1"/>
              <a:t>Continuidad</a:t>
            </a:r>
            <a:r>
              <a:rPr lang="en-US" sz="1800" b="1" kern="1200" dirty="0"/>
              <a:t> y </a:t>
            </a:r>
            <a:r>
              <a:rPr lang="en-US" sz="1800" b="1" kern="1200" dirty="0" err="1"/>
              <a:t>Resiliencia</a:t>
            </a:r>
            <a:r>
              <a:rPr lang="en-US" sz="1800" b="1" kern="1200" dirty="0"/>
              <a:t> </a:t>
            </a:r>
          </a:p>
          <a:p>
            <a:pPr algn="l">
              <a:defRPr/>
            </a:pPr>
            <a:r>
              <a:rPr lang="en-US" sz="1800" b="1" kern="1200" dirty="0" smtClean="0"/>
              <a:t>	</a:t>
            </a:r>
            <a:r>
              <a:rPr lang="en-US" sz="1800" b="1" kern="1200" dirty="0" err="1" smtClean="0"/>
              <a:t>organizacional</a:t>
            </a:r>
            <a:endParaRPr lang="en-US" sz="1800" b="1" kern="1200" dirty="0"/>
          </a:p>
          <a:p>
            <a:pPr algn="l">
              <a:defRPr/>
            </a:pPr>
            <a:r>
              <a:rPr lang="es-AR" sz="1800" b="1" kern="1200" dirty="0"/>
              <a:t> Grupo 3 : M</a:t>
            </a:r>
            <a:r>
              <a:rPr lang="en-US" sz="1800" b="1" kern="1200" dirty="0" err="1"/>
              <a:t>anejo</a:t>
            </a:r>
            <a:r>
              <a:rPr lang="en-US" sz="1800" b="1" kern="1200" dirty="0"/>
              <a:t> de </a:t>
            </a:r>
            <a:r>
              <a:rPr lang="en-US" sz="1800" b="1" kern="1200" dirty="0" err="1"/>
              <a:t>Emergencias</a:t>
            </a:r>
            <a:endParaRPr lang="en-US" sz="1800" b="1" kern="1200" dirty="0"/>
          </a:p>
          <a:p>
            <a:pPr algn="l">
              <a:defRPr/>
            </a:pPr>
            <a:r>
              <a:rPr lang="es-AR" sz="1800" b="1" kern="1200" dirty="0"/>
              <a:t> Grupo  4 : </a:t>
            </a:r>
            <a:r>
              <a:rPr lang="en-US" sz="1800" b="1" kern="1200" dirty="0" err="1"/>
              <a:t>Autenticidad</a:t>
            </a:r>
            <a:r>
              <a:rPr lang="en-US" sz="1800" b="1" kern="1200" dirty="0"/>
              <a:t>, </a:t>
            </a:r>
            <a:r>
              <a:rPr lang="en-US" sz="1800" b="1" kern="1200" dirty="0" err="1"/>
              <a:t>integridad</a:t>
            </a:r>
            <a:r>
              <a:rPr lang="en-US" sz="1800" b="1" kern="1200" dirty="0"/>
              <a:t> y </a:t>
            </a:r>
            <a:endParaRPr lang="en-US" sz="1800" b="1" kern="1200" dirty="0" smtClean="0"/>
          </a:p>
          <a:p>
            <a:pPr algn="l">
              <a:defRPr/>
            </a:pPr>
            <a:r>
              <a:rPr lang="en-US" sz="1800" b="1" kern="1200" dirty="0" smtClean="0"/>
              <a:t>	</a:t>
            </a:r>
            <a:r>
              <a:rPr lang="en-US" sz="1800" b="1" kern="1200" dirty="0" err="1" smtClean="0"/>
              <a:t>veracidad</a:t>
            </a:r>
            <a:r>
              <a:rPr lang="en-US" sz="1800" b="1" kern="1200" dirty="0" smtClean="0"/>
              <a:t> </a:t>
            </a:r>
            <a:r>
              <a:rPr lang="en-US" sz="1800" b="1" kern="1200" dirty="0"/>
              <a:t>de </a:t>
            </a:r>
            <a:r>
              <a:rPr lang="en-US" sz="1800" b="1" kern="1200" dirty="0" err="1"/>
              <a:t>productos</a:t>
            </a:r>
            <a:r>
              <a:rPr lang="en-US" sz="1800" b="1" kern="1200" dirty="0"/>
              <a:t> y </a:t>
            </a:r>
            <a:r>
              <a:rPr lang="en-US" sz="1800" b="1" kern="1200" dirty="0" err="1"/>
              <a:t>documentos</a:t>
            </a:r>
            <a:r>
              <a:rPr lang="en-US" sz="1800" b="1" kern="1200" dirty="0"/>
              <a:t> </a:t>
            </a:r>
          </a:p>
          <a:p>
            <a:pPr algn="l">
              <a:defRPr/>
            </a:pPr>
            <a:r>
              <a:rPr lang="es-AR" sz="1800" b="1" kern="1200" dirty="0"/>
              <a:t> Grupo 5 : </a:t>
            </a:r>
            <a:r>
              <a:rPr lang="es-AR" sz="1800" b="1" kern="1200" dirty="0" err="1"/>
              <a:t>Resiliencia</a:t>
            </a:r>
            <a:r>
              <a:rPr lang="es-AR" sz="1800" b="1" kern="1200" dirty="0"/>
              <a:t> de la Comunidad </a:t>
            </a:r>
          </a:p>
          <a:p>
            <a:pPr algn="l">
              <a:defRPr/>
            </a:pPr>
            <a:r>
              <a:rPr lang="es-AR" sz="1800" b="1" kern="1200" dirty="0"/>
              <a:t> Grupo 6 : Protección de seguridad</a:t>
            </a:r>
          </a:p>
          <a:p>
            <a:pPr algn="l">
              <a:defRPr/>
            </a:pPr>
            <a:endParaRPr lang="es-ES" sz="2000" b="1" kern="1200" dirty="0" smtClean="0">
              <a:solidFill>
                <a:srgbClr val="0066FF"/>
              </a:solidFill>
            </a:endParaRPr>
          </a:p>
          <a:p>
            <a:pPr algn="l">
              <a:defRPr/>
            </a:pPr>
            <a:endParaRPr lang="es-ES" sz="2000" b="1" kern="1200" dirty="0">
              <a:solidFill>
                <a:srgbClr val="0066FF"/>
              </a:solidFill>
            </a:endParaRPr>
          </a:p>
          <a:p>
            <a:pPr algn="l">
              <a:defRPr/>
            </a:pPr>
            <a:endParaRPr lang="es-ES" sz="2000" b="1" kern="1200" dirty="0" smtClean="0">
              <a:solidFill>
                <a:srgbClr val="0066FF"/>
              </a:solidFill>
            </a:endParaRPr>
          </a:p>
          <a:p>
            <a:pPr algn="l">
              <a:defRPr/>
            </a:pPr>
            <a:endParaRPr lang="es-AR" sz="2000" b="1" kern="1200" dirty="0">
              <a:solidFill>
                <a:srgbClr val="0066FF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6666FF"/>
              </a:solidFill>
              <a:latin typeface="inherit"/>
            </a:endParaRPr>
          </a:p>
          <a:p>
            <a:pPr>
              <a:defRPr/>
            </a:pPr>
            <a:endParaRPr lang="en-US" sz="1600" b="1" dirty="0">
              <a:solidFill>
                <a:srgbClr val="6666FF"/>
              </a:solidFill>
              <a:latin typeface="inherit"/>
            </a:endParaRPr>
          </a:p>
          <a:p>
            <a:pPr>
              <a:defRPr/>
            </a:pPr>
            <a:endParaRPr lang="en-US" sz="1600" b="1" dirty="0" smtClean="0">
              <a:solidFill>
                <a:srgbClr val="6666FF"/>
              </a:solidFill>
              <a:latin typeface="inherit"/>
            </a:endParaRPr>
          </a:p>
          <a:p>
            <a:pPr>
              <a:defRPr/>
            </a:pPr>
            <a:r>
              <a:rPr lang="en-US" sz="1600" b="1" kern="1200" dirty="0">
                <a:solidFill>
                  <a:srgbClr val="0066FF"/>
                </a:solidFill>
                <a:latin typeface="+mj-lt"/>
              </a:rPr>
              <a:t> </a:t>
            </a:r>
            <a:r>
              <a:rPr lang="en-US" sz="1600" dirty="0" smtClean="0">
                <a:latin typeface="inherit"/>
              </a:rPr>
              <a:t/>
            </a:r>
            <a:br>
              <a:rPr lang="en-US" sz="1600" dirty="0" smtClean="0">
                <a:latin typeface="inherit"/>
              </a:rPr>
            </a:br>
            <a:endParaRPr lang="es-AR" sz="1600" dirty="0" smtClean="0"/>
          </a:p>
        </p:txBody>
      </p:sp>
      <p:sp>
        <p:nvSpPr>
          <p:cNvPr id="14339" name="1 Rectángulo"/>
          <p:cNvSpPr>
            <a:spLocks noChangeArrowheads="1"/>
          </p:cNvSpPr>
          <p:nvPr/>
        </p:nvSpPr>
        <p:spPr bwMode="auto">
          <a:xfrm>
            <a:off x="2368550" y="2286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/>
              <a:t>COMITÉ TÉCNICO ISO/TC 292  </a:t>
            </a:r>
            <a:br>
              <a:rPr lang="es-ES"/>
            </a:br>
            <a:r>
              <a:rPr lang="es-ES" b="1"/>
              <a:t>SEGURIDAD y RESILIENCIA</a:t>
            </a:r>
            <a:r>
              <a:rPr lang="es-ES" b="1">
                <a:solidFill>
                  <a:srgbClr val="0066FF"/>
                </a:solidFill>
              </a:rPr>
              <a:t/>
            </a:r>
            <a:br>
              <a:rPr lang="es-ES" b="1">
                <a:solidFill>
                  <a:srgbClr val="0066FF"/>
                </a:solidFill>
              </a:rPr>
            </a:br>
            <a:endParaRPr lang="es-AR"/>
          </a:p>
        </p:txBody>
      </p:sp>
      <p:pic>
        <p:nvPicPr>
          <p:cNvPr id="4" name="Picture 48" descr="SAM_4686"/>
          <p:cNvPicPr/>
          <p:nvPr/>
        </p:nvPicPr>
        <p:blipFill rotWithShape="1">
          <a:blip r:embed="rId2"/>
          <a:srcRect t="19145"/>
          <a:stretch/>
        </p:blipFill>
        <p:spPr bwMode="auto">
          <a:xfrm>
            <a:off x="5264150" y="2708920"/>
            <a:ext cx="3352800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72764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457200"/>
            <a:ext cx="6385520" cy="18732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" altLang="ko-KR" sz="2400" dirty="0" smtClean="0">
                <a:solidFill>
                  <a:srgbClr val="0070C0"/>
                </a:solidFill>
                <a:ea typeface="Gulim" pitchFamily="34" charset="-127"/>
              </a:rPr>
              <a:t>Lineamientos Guía para la Preparación ante Incidentes y la Continuidad Operacional</a:t>
            </a:r>
            <a:br>
              <a:rPr lang="es-ES" altLang="ko-KR" sz="2400" dirty="0" smtClean="0">
                <a:solidFill>
                  <a:srgbClr val="0070C0"/>
                </a:solidFill>
                <a:ea typeface="Gulim" pitchFamily="34" charset="-127"/>
              </a:rPr>
            </a:br>
            <a:r>
              <a:rPr lang="es-ES" sz="1800" b="1" dirty="0" smtClean="0">
                <a:solidFill>
                  <a:srgbClr val="0070C0"/>
                </a:solidFill>
              </a:rPr>
              <a:t>Norma IRAM-ISO/PAS 22399</a:t>
            </a:r>
            <a:r>
              <a:rPr lang="es-ES" sz="2400" b="1" dirty="0" smtClean="0">
                <a:solidFill>
                  <a:srgbClr val="0070C0"/>
                </a:solidFill>
              </a:rPr>
              <a:t/>
            </a:r>
            <a:br>
              <a:rPr lang="es-ES" sz="2400" b="1" dirty="0" smtClean="0">
                <a:solidFill>
                  <a:srgbClr val="0070C0"/>
                </a:solidFill>
              </a:rPr>
            </a:br>
            <a:endParaRPr lang="es-ES" sz="2400" b="1" dirty="0" smtClean="0">
              <a:solidFill>
                <a:srgbClr val="0070C0"/>
              </a:solidFill>
              <a:ea typeface="Gulim" pitchFamily="34" charset="-127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7129463" cy="4483100"/>
          </a:xfrm>
          <a:noFill/>
        </p:spPr>
      </p:pic>
    </p:spTree>
    <p:extLst>
      <p:ext uri="{BB962C8B-B14F-4D97-AF65-F5344CB8AC3E}">
        <p14:creationId xmlns:p14="http://schemas.microsoft.com/office/powerpoint/2010/main" val="336895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748712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0066FF"/>
                </a:solidFill>
              </a:rPr>
              <a:t>    </a:t>
            </a:r>
            <a:r>
              <a:rPr lang="es-ES" sz="2000" b="1" smtClean="0">
                <a:solidFill>
                  <a:srgbClr val="0066FF"/>
                </a:solidFill>
              </a:rPr>
              <a:t>COMITÉ TÉCNICO ISO/TC 292 - SEGURIDAD y RESILIENCIA</a:t>
            </a:r>
            <a:r>
              <a:rPr lang="es-ES" sz="2400" b="1" smtClean="0">
                <a:solidFill>
                  <a:srgbClr val="F64CF6"/>
                </a:solidFill>
              </a:rPr>
              <a:t> </a:t>
            </a:r>
            <a:br>
              <a:rPr lang="es-ES" sz="2400" b="1" smtClean="0">
                <a:solidFill>
                  <a:srgbClr val="F64CF6"/>
                </a:solidFill>
              </a:rPr>
            </a:br>
            <a:r>
              <a:rPr lang="es-ES" sz="1800" smtClean="0"/>
              <a:t>Temas de normas publicadas y en estudio</a:t>
            </a:r>
          </a:p>
        </p:txBody>
      </p:sp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457200" y="1219200"/>
            <a:ext cx="8686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Sistemas </a:t>
            </a:r>
            <a:r>
              <a:rPr lang="es-AR" sz="1600" b="1" i="1" dirty="0">
                <a:solidFill>
                  <a:srgbClr val="0066FF"/>
                </a:solidFill>
                <a:latin typeface="+mn-lt"/>
                <a:ea typeface="굴림" charset="-127"/>
              </a:rPr>
              <a:t>de gestión de la continuidad de los negocios --- </a:t>
            </a: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Requisitos y guía.</a:t>
            </a:r>
          </a:p>
          <a:p>
            <a:pPr eaLnBrk="1" hangingPunct="1">
              <a:defRPr/>
            </a:pPr>
            <a:endParaRPr lang="es-AR" sz="1600" b="1" i="1" dirty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Manejo de emergencias – Requisitos para la respuesta a incidentes.</a:t>
            </a:r>
          </a:p>
          <a:p>
            <a:pPr eaLnBrk="1" hangingPunct="1">
              <a:defRPr/>
            </a:pP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Manejo de emergencias -  Código de colores de alerta y Alerta </a:t>
            </a:r>
            <a:r>
              <a:rPr lang="es-AR" sz="1600" b="1" i="1" dirty="0">
                <a:solidFill>
                  <a:srgbClr val="0066FF"/>
                </a:solidFill>
                <a:latin typeface="+mn-lt"/>
                <a:ea typeface="굴림" charset="-127"/>
              </a:rPr>
              <a:t>pública</a:t>
            </a:r>
            <a:endParaRPr lang="es-AR" sz="1600" b="1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AR" sz="1600" b="1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AR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Video supervisión.</a:t>
            </a:r>
          </a:p>
          <a:p>
            <a:pPr eaLnBrk="1" fontAlgn="t" hangingPunct="1">
              <a:defRPr/>
            </a:pPr>
            <a:endParaRPr lang="es-ES" sz="1600" b="1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r>
              <a:rPr lang="es-ES" sz="1600" b="1" i="1" dirty="0" smtClean="0">
                <a:solidFill>
                  <a:srgbClr val="0066FF"/>
                </a:solidFill>
                <a:latin typeface="+mn-lt"/>
                <a:ea typeface="굴림" charset="-127"/>
              </a:rPr>
              <a:t>Guía para los ejercicios de emergencia.</a:t>
            </a: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endParaRPr lang="es-ES" sz="1600" b="1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r>
              <a:rPr lang="es-AR" sz="1600" b="1" i="1" dirty="0" smtClean="0">
                <a:solidFill>
                  <a:srgbClr val="0066FF"/>
                </a:solidFill>
                <a:ea typeface="굴림" charset="-127"/>
              </a:rPr>
              <a:t>Lineamientos para los acuerdos de cooperación entre las organizaciones.</a:t>
            </a:r>
          </a:p>
          <a:p>
            <a:pPr eaLnBrk="1" fontAlgn="t" hangingPunct="1">
              <a:defRPr/>
            </a:pPr>
            <a:endParaRPr lang="es-AR" sz="1600" b="1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  <a:p>
            <a:pPr eaLnBrk="1" fontAlgn="t" hangingPunct="1">
              <a:defRPr/>
            </a:pPr>
            <a:endParaRPr lang="es-AR" sz="1600" i="1" dirty="0" smtClean="0">
              <a:solidFill>
                <a:srgbClr val="0066FF"/>
              </a:solidFill>
              <a:latin typeface="+mn-lt"/>
              <a:ea typeface="굴림" charset="-127"/>
            </a:endParaRPr>
          </a:p>
        </p:txBody>
      </p:sp>
      <p:pic>
        <p:nvPicPr>
          <p:cNvPr id="16388" name="7 Imagen" descr="ISO-TC223_N0510_Group_photo_Lucerne_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2480" b="30734"/>
          <a:stretch>
            <a:fillRect/>
          </a:stretch>
        </p:blipFill>
        <p:spPr bwMode="auto">
          <a:xfrm>
            <a:off x="954088" y="4191000"/>
            <a:ext cx="748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09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0066FF"/>
                </a:solidFill>
              </a:rPr>
              <a:t>    </a:t>
            </a:r>
            <a:r>
              <a:rPr lang="es-ES" sz="2000" b="1" smtClean="0">
                <a:solidFill>
                  <a:srgbClr val="0066FF"/>
                </a:solidFill>
              </a:rPr>
              <a:t>COMITÉ TÉCNICO ISO/TC 292 SEGURIDAD y RESILIENCIA</a:t>
            </a:r>
            <a:r>
              <a:rPr lang="es-ES" sz="2400" b="1" smtClean="0">
                <a:solidFill>
                  <a:srgbClr val="F64CF6"/>
                </a:solidFill>
              </a:rPr>
              <a:t> </a:t>
            </a:r>
            <a:br>
              <a:rPr lang="es-ES" sz="2400" b="1" smtClean="0">
                <a:solidFill>
                  <a:srgbClr val="F64CF6"/>
                </a:solidFill>
              </a:rPr>
            </a:br>
            <a:r>
              <a:rPr lang="es-ES" sz="2400" b="1" smtClean="0">
                <a:solidFill>
                  <a:srgbClr val="F64CF6"/>
                </a:solidFill>
              </a:rPr>
              <a:t> </a:t>
            </a:r>
            <a:r>
              <a:rPr lang="es-ES" sz="1800" smtClean="0"/>
              <a:t>Temas de</a:t>
            </a:r>
            <a:r>
              <a:rPr lang="es-ES" sz="2400" b="1" smtClean="0">
                <a:solidFill>
                  <a:srgbClr val="F64CF6"/>
                </a:solidFill>
              </a:rPr>
              <a:t> </a:t>
            </a:r>
            <a:r>
              <a:rPr lang="es-ES" sz="1800" smtClean="0"/>
              <a:t>normas publicadas y en estudio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3058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ES" sz="1600" b="1" i="1" dirty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es-AR" sz="1600" b="1" i="1" dirty="0" smtClean="0">
                <a:solidFill>
                  <a:srgbClr val="0066FF"/>
                </a:solidFill>
                <a:ea typeface="굴림" charset="-127"/>
              </a:rPr>
              <a:t>Análisis del impacto en los negocios (BIA).</a:t>
            </a:r>
          </a:p>
          <a:p>
            <a:pPr eaLnBrk="1" hangingPunct="1">
              <a:defRPr/>
            </a:pP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Alerta temprana de deslizamientos de tierra.</a:t>
            </a:r>
          </a:p>
          <a:p>
            <a:pPr eaLnBrk="1" hangingPunct="1">
              <a:defRPr/>
            </a:pPr>
            <a:endParaRPr lang="es-ES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Guía para planificación de evacuación masiva.</a:t>
            </a: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fontAlgn="t" hangingPunct="1">
              <a:defRPr/>
            </a:pPr>
            <a:r>
              <a:rPr lang="es-AR" sz="1600" b="1" i="1" dirty="0" smtClean="0">
                <a:solidFill>
                  <a:srgbClr val="0066FF"/>
                </a:solidFill>
                <a:ea typeface="굴림" charset="-127"/>
              </a:rPr>
              <a:t>Guía para la continuidad de la cadena de suministros.</a:t>
            </a:r>
          </a:p>
          <a:p>
            <a:pPr eaLnBrk="1" fontAlgn="t" hangingPunct="1">
              <a:defRPr/>
            </a:pP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AR" sz="1600" b="1" i="1" dirty="0">
                <a:solidFill>
                  <a:srgbClr val="0066FF"/>
                </a:solidFill>
                <a:ea typeface="굴림" charset="-127"/>
              </a:rPr>
              <a:t>G</a:t>
            </a:r>
            <a:r>
              <a:rPr lang="es-AR" sz="1600" b="1" i="1" dirty="0" smtClean="0">
                <a:solidFill>
                  <a:srgbClr val="0066FF"/>
                </a:solidFill>
                <a:ea typeface="굴림" charset="-127"/>
              </a:rPr>
              <a:t>uía para evaluar la capacidad ante emergencias de las organizaciones.</a:t>
            </a:r>
          </a:p>
          <a:p>
            <a:pPr marL="0" indent="0" eaLnBrk="1" hangingPunct="1">
              <a:buFontTx/>
              <a:buNone/>
              <a:defRPr/>
            </a:pP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Guía para involucrar voluntarios espontáneos en la respuesta a incidentes.</a:t>
            </a: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endParaRPr lang="es-ES" sz="1600" b="1" i="1" dirty="0">
              <a:solidFill>
                <a:srgbClr val="0066FF"/>
              </a:solidFill>
              <a:ea typeface="굴림" charset="-127"/>
            </a:endParaRP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r>
              <a:rPr lang="es-ES" sz="1600" b="1" i="1" dirty="0">
                <a:solidFill>
                  <a:srgbClr val="0066FF"/>
                </a:solidFill>
                <a:ea typeface="굴림" charset="-127"/>
              </a:rPr>
              <a:t>Contramedidas </a:t>
            </a: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y controles contra </a:t>
            </a:r>
            <a:r>
              <a:rPr lang="es-ES" sz="1600" b="1" i="1" dirty="0">
                <a:solidFill>
                  <a:srgbClr val="0066FF"/>
                </a:solidFill>
                <a:ea typeface="굴림" charset="-127"/>
              </a:rPr>
              <a:t>el </a:t>
            </a: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fraude y </a:t>
            </a:r>
            <a:r>
              <a:rPr lang="es-ES" sz="1600" b="1" i="1" dirty="0">
                <a:solidFill>
                  <a:srgbClr val="0066FF"/>
                </a:solidFill>
                <a:ea typeface="굴림" charset="-127"/>
              </a:rPr>
              <a:t>e</a:t>
            </a: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l comercio ilícito.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 </a:t>
            </a: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Gestión de operaciones de seguridad privada.</a:t>
            </a:r>
            <a:endParaRPr lang="es-ES" sz="1600" b="1" i="1" dirty="0">
              <a:solidFill>
                <a:srgbClr val="0066FF"/>
              </a:solidFill>
              <a:ea typeface="굴림" charset="-127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ES" sz="1600" b="1" i="1" dirty="0" smtClean="0">
                <a:solidFill>
                  <a:srgbClr val="0066FF"/>
                </a:solidFill>
                <a:ea typeface="굴림" charset="-127"/>
              </a:rPr>
              <a:t> </a:t>
            </a: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endParaRPr lang="es-A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defRPr/>
            </a:pPr>
            <a:endParaRPr lang="es-AR" sz="1600" i="1" dirty="0" smtClean="0">
              <a:solidFill>
                <a:srgbClr val="0066FF"/>
              </a:solidFill>
              <a:ea typeface="굴림" charset="-127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es-AR" sz="1600" i="1" dirty="0" smtClean="0">
                <a:solidFill>
                  <a:srgbClr val="0066FF"/>
                </a:solidFill>
                <a:ea typeface="굴림" charset="-127"/>
              </a:rPr>
              <a:t> </a:t>
            </a:r>
          </a:p>
          <a:p>
            <a:pPr marL="285750" indent="-285750" eaLnBrk="1" fontAlgn="t" hangingPunct="1">
              <a:buFont typeface="Arial" pitchFamily="34" charset="0"/>
              <a:buChar char="•"/>
              <a:defRPr/>
            </a:pPr>
            <a:endParaRPr lang="es-AR" sz="1600" i="1" dirty="0" smtClean="0">
              <a:solidFill>
                <a:srgbClr val="0066FF"/>
              </a:solidFill>
              <a:ea typeface="굴림" charset="-127"/>
            </a:endParaRPr>
          </a:p>
          <a:p>
            <a:pPr marL="0" indent="0" eaLnBrk="1" fontAlgn="t" hangingPunct="1">
              <a:buFontTx/>
              <a:buNone/>
              <a:defRPr/>
            </a:pPr>
            <a:endParaRPr lang="es-AR" sz="1600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ko-KR" sz="1600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altLang="ko-KR" sz="1600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ko-KR" sz="1600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1600" i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1600" i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ko-KR" sz="1600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ko-KR" sz="1600" b="1" i="1" dirty="0" smtClean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600" b="1" i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9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smtClean="0">
                <a:solidFill>
                  <a:schemeClr val="tx1"/>
                </a:solidFill>
              </a:rPr>
              <a:t>COMITÉ TÉCNICO ISO/TC 292 SEGURIDAD y RESILIENCIA</a:t>
            </a:r>
            <a:endParaRPr lang="es-AR" sz="1800" smtClean="0">
              <a:solidFill>
                <a:schemeClr val="tx1"/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0000"/>
                </a:solidFill>
              </a:rPr>
              <a:t>PARTICIPAR PARA</a:t>
            </a:r>
            <a:r>
              <a:rPr lang="es-ES" sz="2400" b="1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000" b="1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smtClean="0">
                <a:solidFill>
                  <a:srgbClr val="000000"/>
                </a:solidFill>
              </a:rPr>
              <a:t>Sumar y aprovechar experiencias nacionales e internacionales para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smtClean="0">
                <a:solidFill>
                  <a:srgbClr val="000000"/>
                </a:solidFill>
              </a:rPr>
              <a:t>poner a disposición de la Comunidad, las Empresas , 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smtClean="0">
                <a:solidFill>
                  <a:srgbClr val="000000"/>
                </a:solidFill>
              </a:rPr>
              <a:t> las Protecciones Civiles del país: </a:t>
            </a:r>
          </a:p>
          <a:p>
            <a:pPr eaLnBrk="1" hangingPunct="1">
              <a:lnSpc>
                <a:spcPct val="80000"/>
              </a:lnSpc>
            </a:pPr>
            <a:endParaRPr lang="es-ES" sz="1800" b="1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200" smtClean="0">
                <a:solidFill>
                  <a:srgbClr val="000000"/>
                </a:solidFill>
              </a:rPr>
              <a:t>Protocolos técnicos, voluntarios y consensuados internacionalmente: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0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solidFill>
                  <a:srgbClr val="000000"/>
                </a:solidFill>
              </a:rPr>
              <a:t>-  LAS NORMAS ISO -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200" b="1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200" b="1" smtClean="0">
                <a:solidFill>
                  <a:srgbClr val="000000"/>
                </a:solidFill>
              </a:rPr>
              <a:t>     </a:t>
            </a:r>
            <a:r>
              <a:rPr lang="es-ES" sz="1600" b="1" smtClean="0">
                <a:solidFill>
                  <a:srgbClr val="000000"/>
                </a:solidFill>
              </a:rPr>
              <a:t>Que ayuden al desarrollo armónico de las tres etapas de la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600" b="1" smtClean="0">
                <a:solidFill>
                  <a:srgbClr val="000000"/>
                </a:solidFill>
              </a:rPr>
              <a:t>Gestión de los Riesgos de Desastres: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solidFill>
                  <a:srgbClr val="000000"/>
                </a:solidFill>
              </a:rPr>
              <a:t>                        PREVENCIÓN</a:t>
            </a:r>
            <a:r>
              <a:rPr lang="es-ES" sz="1800" smtClean="0">
                <a:solidFill>
                  <a:srgbClr val="000000"/>
                </a:solidFill>
              </a:rPr>
              <a:t>  (y preparación)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solidFill>
                  <a:srgbClr val="000000"/>
                </a:solidFill>
              </a:rPr>
              <a:t>              RESPUESTA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1800" smtClean="0">
                <a:solidFill>
                  <a:srgbClr val="000000"/>
                </a:solidFill>
              </a:rPr>
              <a:t>          </a:t>
            </a:r>
            <a:r>
              <a:rPr lang="es-ES" sz="1800" b="1" smtClean="0">
                <a:solidFill>
                  <a:srgbClr val="000000"/>
                </a:solidFill>
              </a:rPr>
              <a:t>RECONSTRUCCIÓN  </a:t>
            </a:r>
            <a:r>
              <a:rPr lang="es-ES" sz="1800" smtClean="0">
                <a:solidFill>
                  <a:srgbClr val="000000"/>
                </a:solidFill>
              </a:rPr>
              <a:t>(y continuidad)</a:t>
            </a:r>
          </a:p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488324402"/>
      </p:ext>
    </p:extLst>
  </p:cSld>
  <p:clrMapOvr>
    <a:masterClrMapping/>
  </p:clrMapOvr>
  <p:transition spd="med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5141913"/>
          </a:xfrm>
        </p:spPr>
        <p:txBody>
          <a:bodyPr/>
          <a:lstStyle/>
          <a:p>
            <a:r>
              <a:rPr lang="es-ES" sz="2800" b="1" smtClean="0"/>
              <a:t/>
            </a:r>
            <a:br>
              <a:rPr lang="es-ES" sz="2800" b="1" smtClean="0"/>
            </a:br>
            <a:r>
              <a:rPr lang="es-ES" sz="2000" smtClean="0">
                <a:solidFill>
                  <a:schemeClr val="tx1"/>
                </a:solidFill>
              </a:rPr>
              <a:t/>
            </a:r>
            <a:br>
              <a:rPr lang="es-ES" sz="2000" smtClean="0">
                <a:solidFill>
                  <a:schemeClr val="tx1"/>
                </a:solidFill>
              </a:rPr>
            </a:br>
            <a:r>
              <a:rPr lang="es-ES" sz="1600" b="1" u="sng" smtClean="0">
                <a:solidFill>
                  <a:schemeClr val="tx1"/>
                </a:solidFill>
              </a:rPr>
              <a:t>Secretario: </a:t>
            </a:r>
            <a:r>
              <a:rPr lang="es-ES" sz="1200" smtClean="0">
                <a:solidFill>
                  <a:schemeClr val="tx1"/>
                </a:solidFill>
              </a:rPr>
              <a:t>SUBSECRETARÍA RELACIÓN CON LAS PROVINCIAS</a:t>
            </a:r>
            <a:br>
              <a:rPr lang="es-ES" sz="1200" smtClean="0">
                <a:solidFill>
                  <a:schemeClr val="tx1"/>
                </a:solidFill>
              </a:rPr>
            </a:br>
            <a:r>
              <a:rPr lang="es-ES" sz="1200" smtClean="0">
                <a:solidFill>
                  <a:schemeClr val="tx1"/>
                </a:solidFill>
              </a:rPr>
              <a:t>		MINISTERIO DEL INTERIOR, OBRAS PÚBLICAS Y VIVIENDA</a:t>
            </a:r>
            <a:r>
              <a:rPr lang="es-ES" sz="1600" smtClean="0">
                <a:solidFill>
                  <a:schemeClr val="tx1"/>
                </a:solidFill>
              </a:rPr>
              <a:t/>
            </a:r>
            <a:br>
              <a:rPr lang="es-ES" sz="1600" smtClean="0">
                <a:solidFill>
                  <a:schemeClr val="tx1"/>
                </a:solidFill>
              </a:rPr>
            </a:br>
            <a:r>
              <a:rPr lang="es-ES" sz="1600" smtClean="0">
                <a:solidFill>
                  <a:schemeClr val="tx1"/>
                </a:solidFill>
              </a:rPr>
              <a:t/>
            </a:r>
            <a:br>
              <a:rPr lang="es-ES" sz="1600" smtClean="0">
                <a:solidFill>
                  <a:schemeClr val="tx1"/>
                </a:solidFill>
              </a:rPr>
            </a:br>
            <a:r>
              <a:rPr lang="es-ES" sz="1600" b="1" u="sng" smtClean="0">
                <a:solidFill>
                  <a:schemeClr val="tx1"/>
                </a:solidFill>
              </a:rPr>
              <a:t>Integrantes</a:t>
            </a:r>
            <a:r>
              <a:rPr lang="es-ES" sz="1600" b="1" smtClean="0">
                <a:solidFill>
                  <a:schemeClr val="tx1"/>
                </a:solidFill>
              </a:rPr>
              <a:t> </a:t>
            </a:r>
            <a:br>
              <a:rPr lang="es-ES" sz="1600" b="1" smtClean="0">
                <a:solidFill>
                  <a:schemeClr val="tx1"/>
                </a:solidFill>
              </a:rPr>
            </a:br>
            <a:r>
              <a:rPr lang="es-ES" sz="1600" b="1" smtClean="0">
                <a:solidFill>
                  <a:schemeClr val="tx1"/>
                </a:solidFill>
              </a:rPr>
              <a:t/>
            </a:r>
            <a:br>
              <a:rPr lang="es-ES" sz="1600" b="1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PROTECCIÓN CIVIL NACIONAL Y DEFENSAS CIVILES CABA, NEUQUÉN, PCIA. BS AS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/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ORGANO REGULADOR DE SEGURIDAD DE PRESAS- ADMINISTRACIÓN NACIONAL DE LA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AVIACIÓN CIVIL - ARMADA ARGENTINA - EJERCITO - FUERZA AEREA - GENDARMERÍA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POLICÍA FEDERAL - PREFECTURA NAVAL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CAMARA ARGENTINA DE SEGURIDAD  - COPHISEMA – COPIME -  IAEM - ADIMRA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CATAMP/CIPET - CRUZ ROJA - CONSEJO NACIONAL DE BOMBEROS VOLUNTARIOS-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CONSEJO PROFESIONAL DE CIENCIAS ECONÓMICAS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/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METROGAS -  AEROLINEAS ARGENTINAS - AEROPUERTOS ARGENTINA 2000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BANCO NACIÓN – CARREFOUR -  HOSPITAL ITALIANO -  ECOTEDU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PROSEGUR S.A. – SIEMENS - LABORATORIOS GADOR - NUCLEOELÉCTRICA ARGENTINA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/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UNIVERSIDAD DEL SALVADOR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UNIVERSIDAD TECNOLÓGICA NACIONAL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 COMITÉ DE SEGURIDAD ZÁRATE/CAMPANA </a:t>
            </a:r>
            <a:br>
              <a:rPr lang="es-ES" sz="1400" smtClean="0">
                <a:solidFill>
                  <a:schemeClr val="tx1"/>
                </a:solidFill>
              </a:rPr>
            </a:br>
            <a:r>
              <a:rPr lang="es-ES" sz="1400" smtClean="0">
                <a:solidFill>
                  <a:schemeClr val="tx1"/>
                </a:solidFill>
              </a:rPr>
              <a:t>PROCESO APELL BAHÍA BLANCA </a:t>
            </a:r>
            <a:r>
              <a:rPr lang="es-ES" sz="1600" smtClean="0">
                <a:solidFill>
                  <a:srgbClr val="3366FF"/>
                </a:solidFill>
              </a:rPr>
              <a:t/>
            </a:r>
            <a:br>
              <a:rPr lang="es-ES" sz="1600" smtClean="0">
                <a:solidFill>
                  <a:srgbClr val="3366FF"/>
                </a:solidFill>
              </a:rPr>
            </a:br>
            <a:r>
              <a:rPr lang="es-ES" sz="2000" b="1" smtClean="0">
                <a:solidFill>
                  <a:srgbClr val="3366FF"/>
                </a:solidFill>
              </a:rPr>
              <a:t/>
            </a:r>
            <a:br>
              <a:rPr lang="es-ES" sz="2000" b="1" smtClean="0">
                <a:solidFill>
                  <a:srgbClr val="3366FF"/>
                </a:solidFill>
              </a:rPr>
            </a:br>
            <a:r>
              <a:rPr lang="es-ES" sz="2000" b="1" smtClean="0">
                <a:solidFill>
                  <a:srgbClr val="3366FF"/>
                </a:solidFill>
              </a:rPr>
              <a:t/>
            </a:r>
            <a:br>
              <a:rPr lang="es-ES" sz="2000" b="1" smtClean="0">
                <a:solidFill>
                  <a:srgbClr val="3366FF"/>
                </a:solidFill>
              </a:rPr>
            </a:br>
            <a:endParaRPr lang="es-ES" sz="2000" b="1" smtClean="0">
              <a:solidFill>
                <a:srgbClr val="3366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5613" y="261938"/>
            <a:ext cx="86756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>
                <a:cs typeface="Arial" pitchFamily="34" charset="0"/>
              </a:rPr>
              <a:t>Subcomité IRAM</a:t>
            </a:r>
            <a:br>
              <a:rPr lang="es-ES" sz="2000" b="1">
                <a:cs typeface="Arial" pitchFamily="34" charset="0"/>
              </a:rPr>
            </a:br>
            <a:r>
              <a:rPr lang="es-ES" sz="2000" b="1">
                <a:cs typeface="Arial" pitchFamily="34" charset="0"/>
              </a:rPr>
              <a:t>Respuesta a Emergencias y Gestión de Seguridad</a:t>
            </a:r>
          </a:p>
          <a:p>
            <a:pPr algn="ctr"/>
            <a:r>
              <a:rPr lang="es-ES" sz="1600" u="sng">
                <a:cs typeface="Arial" pitchFamily="34" charset="0"/>
              </a:rPr>
              <a:t>ESPEJO LOCAL DEL COMITÉ TÉCNICO ISO/TC 292 SEGURIDAD y RESILIENCIA</a:t>
            </a:r>
            <a:r>
              <a:rPr lang="es-ES" sz="2000" b="1" u="sng">
                <a:cs typeface="Arial" pitchFamily="34" charset="0"/>
              </a:rPr>
              <a:t>  </a:t>
            </a:r>
            <a:r>
              <a:rPr lang="es-ES" sz="2000" u="sng">
                <a:cs typeface="Arial" pitchFamily="34" charset="0"/>
              </a:rPr>
              <a:t/>
            </a:r>
            <a:br>
              <a:rPr lang="es-ES" sz="2000" u="sng">
                <a:cs typeface="Arial" pitchFamily="34" charset="0"/>
              </a:rPr>
            </a:br>
            <a:r>
              <a:rPr lang="es-AR" sz="2000" b="1" u="sng">
                <a:cs typeface="Arial" pitchFamily="34" charset="0"/>
              </a:rPr>
              <a:t/>
            </a:r>
            <a:br>
              <a:rPr lang="es-AR" sz="2000" b="1" u="sng">
                <a:cs typeface="Arial" pitchFamily="34" charset="0"/>
              </a:rPr>
            </a:br>
            <a:endParaRPr lang="es-ES" sz="2000" b="1" u="sng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9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358900"/>
          </a:xfrm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rgbClr val="0066FF"/>
                </a:solidFill>
              </a:rPr>
              <a:t>Subcomité IRAM</a:t>
            </a:r>
            <a:br>
              <a:rPr lang="es-ES" sz="2000" b="1" smtClean="0">
                <a:solidFill>
                  <a:srgbClr val="0066FF"/>
                </a:solidFill>
              </a:rPr>
            </a:br>
            <a:r>
              <a:rPr lang="es-ES" sz="2000" b="1" smtClean="0">
                <a:solidFill>
                  <a:srgbClr val="0066FF"/>
                </a:solidFill>
              </a:rPr>
              <a:t> Respuesta a emergencias y gestión de seguridad</a:t>
            </a:r>
            <a:br>
              <a:rPr lang="es-ES" sz="2000" b="1" smtClean="0">
                <a:solidFill>
                  <a:srgbClr val="0066FF"/>
                </a:solidFill>
              </a:rPr>
            </a:br>
            <a:r>
              <a:rPr lang="es-ES" sz="2000" b="1" smtClean="0">
                <a:solidFill>
                  <a:srgbClr val="0066FF"/>
                </a:solidFill>
              </a:rPr>
              <a:t> </a:t>
            </a:r>
            <a:r>
              <a:rPr lang="es-ES" sz="1800" b="1" smtClean="0"/>
              <a:t>Normas IRAM-NFPA publicadas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402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Guía para las operaciones de rescate y combate de incendios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						en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aeronaves.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b="1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471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Práctica recomendada para la respuesta a incidentes con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						materiales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peligrosos</a:t>
            </a:r>
            <a:r>
              <a:rPr lang="es-ES" sz="1600" b="1" i="1" kern="1200" dirty="0" smtClean="0">
                <a:solidFill>
                  <a:srgbClr val="0066FF"/>
                </a:solidFill>
                <a:ea typeface="굴림" charset="-127"/>
              </a:rPr>
              <a:t>.</a:t>
            </a:r>
            <a:r>
              <a:rPr lang="es-ES" sz="1600" i="1" kern="1200" dirty="0">
                <a:solidFill>
                  <a:srgbClr val="FF0000"/>
                </a:solidFill>
                <a:ea typeface="굴림" charset="-127"/>
              </a:rPr>
              <a:t> </a:t>
            </a:r>
            <a:endParaRPr lang="es-ES" sz="1600" i="1" kern="1200" dirty="0" smtClean="0">
              <a:solidFill>
                <a:srgbClr val="FF0000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 smtClean="0">
                <a:solidFill>
                  <a:srgbClr val="0066FF"/>
                </a:solidFill>
                <a:ea typeface="굴림" charset="-127"/>
              </a:rPr>
              <a:t>IRAM-NFPA 472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C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alificaciones profesionales para respuesta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a incidentes con 					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materiales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peligrosos</a:t>
            </a:r>
            <a:r>
              <a:rPr lang="es-ES" sz="1600" b="1" i="1" kern="1200" dirty="0" smtClean="0">
                <a:solidFill>
                  <a:srgbClr val="0066FF"/>
                </a:solidFill>
                <a:ea typeface="굴림" charset="-127"/>
              </a:rPr>
              <a:t>.</a:t>
            </a:r>
            <a:r>
              <a:rPr lang="es-ES" sz="1600" i="1" kern="1200" dirty="0">
                <a:solidFill>
                  <a:srgbClr val="FF0000"/>
                </a:solidFill>
                <a:ea typeface="굴림" charset="-127"/>
              </a:rPr>
              <a:t> </a:t>
            </a:r>
            <a:endParaRPr lang="es-ES" sz="1600" i="1" kern="120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s-ES" sz="1600" i="1" kern="1200" dirty="0">
                <a:solidFill>
                  <a:srgbClr val="FF0000"/>
                </a:solidFill>
                <a:ea typeface="굴림" charset="-127"/>
              </a:rPr>
              <a:t>	</a:t>
            </a:r>
            <a:r>
              <a:rPr lang="es-ES" sz="1600" i="1" kern="1200" dirty="0" smtClean="0">
                <a:solidFill>
                  <a:srgbClr val="FF0000"/>
                </a:solidFill>
                <a:ea typeface="굴림" charset="-127"/>
              </a:rPr>
              <a:t>		(</a:t>
            </a:r>
            <a:r>
              <a:rPr lang="es-ES" sz="1600" i="1" kern="1200" dirty="0">
                <a:solidFill>
                  <a:srgbClr val="FF0000"/>
                </a:solidFill>
                <a:ea typeface="굴림" charset="-127"/>
              </a:rPr>
              <a:t>pasaron a ser IRAM 3811-1 y 2)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b="1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1081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Calificaciones profesionales para miembros de las brigadas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					industriales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de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incendios</a:t>
            </a:r>
            <a:endParaRPr lang="es-ES" sz="1600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1410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Entrenamiento para operaciones iniciales en el lugar de la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							emergencia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b="1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1600 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Manejo de desastres, emergencias y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programas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para la 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							continuidad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de las actividades.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600" b="1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i="1" kern="1200" dirty="0">
                <a:solidFill>
                  <a:srgbClr val="0066FF"/>
                </a:solidFill>
                <a:ea typeface="굴림" charset="-127"/>
              </a:rPr>
              <a:t>IRAM-NFPA 1561 </a:t>
            </a:r>
            <a:r>
              <a:rPr lang="es-ES" sz="1600" i="1" kern="1200" dirty="0">
                <a:solidFill>
                  <a:srgbClr val="0066FF"/>
                </a:solidFill>
                <a:ea typeface="굴림" charset="-127"/>
              </a:rPr>
              <a:t>Sistema de manejo de incidentes para servicios de e</a:t>
            </a:r>
            <a:r>
              <a:rPr lang="es-ES" sz="1600" i="1" kern="1200" dirty="0" smtClean="0">
                <a:solidFill>
                  <a:srgbClr val="0066FF"/>
                </a:solidFill>
                <a:ea typeface="굴림" charset="-127"/>
              </a:rPr>
              <a:t>mergencia</a:t>
            </a:r>
            <a:endParaRPr lang="es-AR" sz="1600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600" i="1" kern="1200" dirty="0">
              <a:solidFill>
                <a:srgbClr val="0066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600" i="1" kern="1200" dirty="0">
              <a:solidFill>
                <a:srgbClr val="0066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762000"/>
            <a:ext cx="9144000" cy="720725"/>
          </a:xfrm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tx1"/>
                </a:solidFill>
              </a:rPr>
              <a:t>Subcomité IRAM </a:t>
            </a:r>
            <a:br>
              <a:rPr lang="es-ES" sz="2000" b="1" smtClean="0">
                <a:solidFill>
                  <a:schemeClr val="tx1"/>
                </a:solidFill>
              </a:rPr>
            </a:br>
            <a:r>
              <a:rPr lang="es-ES" sz="2000" b="1" smtClean="0">
                <a:solidFill>
                  <a:schemeClr val="tx1"/>
                </a:solidFill>
              </a:rPr>
              <a:t>Respuesta a emergencias y gestión de seguridad</a:t>
            </a:r>
            <a:br>
              <a:rPr lang="es-ES" sz="2000" b="1" smtClean="0">
                <a:solidFill>
                  <a:schemeClr val="tx1"/>
                </a:solidFill>
              </a:rPr>
            </a:br>
            <a:r>
              <a:rPr lang="es-ES" sz="2800" smtClean="0"/>
              <a:t> </a:t>
            </a:r>
            <a:r>
              <a:rPr lang="es-ES" sz="2000" smtClean="0"/>
              <a:t>Normas IRAM de Respuesta a incidentes con materiales peligrosos</a:t>
            </a:r>
            <a:r>
              <a:rPr lang="es-ES" sz="4000" smtClean="0"/>
              <a:t> </a:t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6172200" cy="5084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s-ES" sz="1800" dirty="0" smtClean="0"/>
          </a:p>
          <a:p>
            <a:pPr marL="0" indent="0">
              <a:buFontTx/>
              <a:buNone/>
              <a:defRPr/>
            </a:pPr>
            <a:r>
              <a:rPr lang="es-ES" sz="1600" b="1" i="1" dirty="0" smtClean="0">
                <a:solidFill>
                  <a:srgbClr val="0066FF"/>
                </a:solidFill>
              </a:rPr>
              <a:t>IRAM 3811   </a:t>
            </a:r>
            <a:r>
              <a:rPr lang="es-AR" sz="1600" i="1" dirty="0">
                <a:solidFill>
                  <a:srgbClr val="0066FF"/>
                </a:solidFill>
              </a:rPr>
              <a:t>Lineamientos guía para la respuesta a incidentes</a:t>
            </a:r>
          </a:p>
          <a:p>
            <a:pPr marL="0" indent="0">
              <a:buFontTx/>
              <a:buNone/>
              <a:defRPr/>
            </a:pPr>
            <a:r>
              <a:rPr lang="es-AR" sz="1600" i="1" dirty="0">
                <a:solidFill>
                  <a:srgbClr val="0066FF"/>
                </a:solidFill>
              </a:rPr>
              <a:t>con materiales </a:t>
            </a:r>
            <a:r>
              <a:rPr lang="es-AR" sz="1600" i="1" dirty="0" smtClean="0">
                <a:solidFill>
                  <a:srgbClr val="0066FF"/>
                </a:solidFill>
              </a:rPr>
              <a:t>peligrosos.</a:t>
            </a:r>
            <a:endParaRPr lang="es-AR" sz="1600" i="1" dirty="0">
              <a:solidFill>
                <a:srgbClr val="0066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AR" sz="1600" b="1" i="1" dirty="0" smtClean="0">
                <a:solidFill>
                  <a:srgbClr val="0066FF"/>
                </a:solidFill>
              </a:rPr>
              <a:t>Parte </a:t>
            </a:r>
            <a:r>
              <a:rPr lang="es-AR" sz="1600" b="1" i="1" dirty="0">
                <a:solidFill>
                  <a:srgbClr val="0066FF"/>
                </a:solidFill>
              </a:rPr>
              <a:t>1 </a:t>
            </a:r>
            <a:r>
              <a:rPr lang="es-AR" sz="1600" i="1" dirty="0">
                <a:solidFill>
                  <a:srgbClr val="0066FF"/>
                </a:solidFill>
              </a:rPr>
              <a:t>- Competencias profesionales recomendadas para el</a:t>
            </a:r>
          </a:p>
          <a:p>
            <a:pPr marL="0" indent="0">
              <a:buFontTx/>
              <a:buNone/>
              <a:defRPr/>
            </a:pPr>
            <a:r>
              <a:rPr lang="es-AR" sz="1600" i="1" dirty="0">
                <a:solidFill>
                  <a:srgbClr val="0066FF"/>
                </a:solidFill>
              </a:rPr>
              <a:t>personal de </a:t>
            </a:r>
            <a:r>
              <a:rPr lang="es-AR" sz="1600" i="1" dirty="0" smtClean="0">
                <a:solidFill>
                  <a:srgbClr val="0066FF"/>
                </a:solidFill>
              </a:rPr>
              <a:t>respuesta.</a:t>
            </a:r>
            <a:endParaRPr lang="es-AR" sz="1600" i="1" dirty="0">
              <a:solidFill>
                <a:srgbClr val="0066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sz="1600" b="1" i="1" dirty="0" smtClean="0">
                <a:solidFill>
                  <a:srgbClr val="0066FF"/>
                </a:solidFill>
              </a:rPr>
              <a:t>Parte </a:t>
            </a:r>
            <a:r>
              <a:rPr lang="es-ES" sz="1600" b="1" i="1" dirty="0">
                <a:solidFill>
                  <a:srgbClr val="0066FF"/>
                </a:solidFill>
              </a:rPr>
              <a:t>2 </a:t>
            </a:r>
            <a:r>
              <a:rPr lang="es-ES" sz="1600" i="1" dirty="0">
                <a:solidFill>
                  <a:srgbClr val="0066FF"/>
                </a:solidFill>
              </a:rPr>
              <a:t>- Respuesta recomendada ante </a:t>
            </a:r>
            <a:r>
              <a:rPr lang="es-ES" sz="1600" i="1" dirty="0" smtClean="0">
                <a:solidFill>
                  <a:srgbClr val="0066FF"/>
                </a:solidFill>
              </a:rPr>
              <a:t>incidentes.</a:t>
            </a:r>
          </a:p>
          <a:p>
            <a:pPr marL="0" indent="0">
              <a:buFontTx/>
              <a:buNone/>
              <a:defRPr/>
            </a:pPr>
            <a:endParaRPr lang="es-ES" sz="1600" i="1" dirty="0">
              <a:solidFill>
                <a:srgbClr val="0066FF"/>
              </a:solidFill>
            </a:endParaRPr>
          </a:p>
          <a:p>
            <a:pPr eaLnBrk="1" hangingPunct="1">
              <a:defRPr/>
            </a:pPr>
            <a:endParaRPr lang="es-ES" sz="1800" b="1" i="1" dirty="0" smtClean="0">
              <a:solidFill>
                <a:srgbClr val="0066FF"/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9718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5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>ORGANIZACIÓN DE RIESGOS Y GESTION DE LA </a:t>
            </a:r>
            <a:br>
              <a:rPr lang="es-ES" sz="2400" b="1" dirty="0" smtClean="0"/>
            </a:br>
            <a:r>
              <a:rPr lang="es-ES" sz="2400" b="1" dirty="0" smtClean="0"/>
              <a:t>SEGURIDAD EN LA REPUBLICA ARGENTINA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Congreso técnico CAS – </a:t>
            </a:r>
            <a:br>
              <a:rPr lang="es-ES" sz="2400" b="1" dirty="0" smtClean="0"/>
            </a:br>
            <a:r>
              <a:rPr lang="es-ES" sz="2400" b="1" dirty="0" smtClean="0"/>
              <a:t>CAMARA ARGENTINA DE SEGURIDAD</a:t>
            </a:r>
            <a:br>
              <a:rPr lang="es-ES" sz="2400" b="1" dirty="0" smtClean="0"/>
            </a:br>
            <a:r>
              <a:rPr lang="es-ES" sz="2400" b="1" dirty="0" smtClean="0"/>
              <a:t>INTERSEC 2016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>
                <a:solidFill>
                  <a:srgbClr val="C00000"/>
                </a:solidFill>
              </a:rPr>
              <a:t>Normas para contribuir a la Preparación ante Emergencias, a la Reducción del Riesgo de Desastres y para asegurar la </a:t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>Continuidad de las actividades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>GERENCIA DE SEGURIDAD</a:t>
            </a:r>
            <a:br>
              <a:rPr lang="es-ES" sz="2400" b="1" dirty="0" smtClean="0"/>
            </a:br>
            <a:r>
              <a:rPr lang="es-ES" sz="2400" b="1" dirty="0" smtClean="0"/>
              <a:t>NORMALIZACION</a:t>
            </a:r>
            <a:br>
              <a:rPr lang="es-ES" sz="2400" b="1" dirty="0" smtClean="0"/>
            </a:br>
            <a:r>
              <a:rPr lang="es-ES" sz="2400" b="1" dirty="0" smtClean="0"/>
              <a:t>IRAM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dirty="0" smtClean="0">
                <a:solidFill>
                  <a:srgbClr val="1818A8"/>
                </a:solidFill>
                <a:latin typeface="Bernard MT Condensed" pitchFamily="18" charset="0"/>
              </a:rPr>
              <a:t/>
            </a:r>
            <a:br>
              <a:rPr lang="es-ES" sz="2400" dirty="0" smtClean="0">
                <a:solidFill>
                  <a:srgbClr val="1818A8"/>
                </a:solidFill>
                <a:latin typeface="Bernard MT Condensed" pitchFamily="18" charset="0"/>
              </a:rPr>
            </a:br>
            <a:r>
              <a:rPr lang="es-ES" sz="2400" dirty="0" smtClean="0">
                <a:solidFill>
                  <a:srgbClr val="1818A8"/>
                </a:solidFill>
              </a:rPr>
              <a:t>  </a:t>
            </a:r>
            <a:br>
              <a:rPr lang="es-ES" sz="2400" dirty="0" smtClean="0">
                <a:solidFill>
                  <a:srgbClr val="1818A8"/>
                </a:solidFill>
              </a:rPr>
            </a:b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78821609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1441450"/>
          </a:xfrm>
        </p:spPr>
        <p:txBody>
          <a:bodyPr/>
          <a:lstStyle/>
          <a:p>
            <a:pPr eaLnBrk="1" hangingPunct="1"/>
            <a:r>
              <a:rPr lang="es-ES" sz="1800" b="1" smtClean="0">
                <a:solidFill>
                  <a:srgbClr val="0066FF"/>
                </a:solidFill>
              </a:rPr>
              <a:t>Subcomité IRAM Respuesta a Emergencias y Gestión de Seguridad</a:t>
            </a:r>
            <a:br>
              <a:rPr lang="es-ES" sz="1800" b="1" smtClean="0">
                <a:solidFill>
                  <a:srgbClr val="0066FF"/>
                </a:solidFill>
              </a:rPr>
            </a:br>
            <a:r>
              <a:rPr lang="es-ES" sz="1600" u="sng" smtClean="0">
                <a:solidFill>
                  <a:srgbClr val="3366FF"/>
                </a:solidFill>
              </a:rPr>
              <a:t>ESPEJO LOCAL DEL COMITÉ TÉCNICO ISO/TC 292 SEGURIDAD y RESILIENCIA</a:t>
            </a:r>
            <a:r>
              <a:rPr lang="es-ES" sz="1600" b="1" u="sng" smtClean="0"/>
              <a:t>  </a:t>
            </a:r>
            <a:r>
              <a:rPr lang="es-ES" sz="1600" u="sng" smtClean="0"/>
              <a:t/>
            </a:r>
            <a:br>
              <a:rPr lang="es-ES" sz="1600" u="sng" smtClean="0"/>
            </a:br>
            <a:r>
              <a:rPr lang="es-ES" sz="1600" b="1" u="sng" smtClean="0"/>
              <a:t/>
            </a:r>
            <a:br>
              <a:rPr lang="es-ES" sz="1600" b="1" u="sng" smtClean="0"/>
            </a:br>
            <a:endParaRPr lang="es-ES" sz="1600" b="1" u="sng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73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sz="2000" dirty="0" smtClean="0"/>
              <a:t>Normas del Comité Técnico ISO/TC 292 </a:t>
            </a:r>
          </a:p>
          <a:p>
            <a:pPr algn="ctr" eaLnBrk="1" hangingPunct="1">
              <a:buFontTx/>
              <a:buNone/>
              <a:defRPr/>
            </a:pPr>
            <a:r>
              <a:rPr lang="es-ES" sz="2000" dirty="0" smtClean="0"/>
              <a:t>Traducidas al castellano - Adopción idéntica:</a:t>
            </a:r>
          </a:p>
          <a:p>
            <a:pPr algn="ctr" eaLnBrk="1" hangingPunct="1">
              <a:buFontTx/>
              <a:buNone/>
              <a:defRPr/>
            </a:pPr>
            <a:endParaRPr lang="es-ES" sz="2000" dirty="0" smtClean="0"/>
          </a:p>
          <a:p>
            <a:pPr eaLnBrk="1" hangingPunct="1">
              <a:defRPr/>
            </a:pPr>
            <a:r>
              <a:rPr lang="pt-BR" sz="1600" b="1" dirty="0" smtClean="0">
                <a:solidFill>
                  <a:srgbClr val="0066FF"/>
                </a:solidFill>
              </a:rPr>
              <a:t>IRAM-ISO/PAS 22399  </a:t>
            </a:r>
            <a:r>
              <a:rPr lang="es-ES" altLang="ko-KR" sz="1600" dirty="0" smtClean="0">
                <a:solidFill>
                  <a:srgbClr val="0066FF"/>
                </a:solidFill>
                <a:ea typeface="굴림" pitchFamily="34" charset="-127"/>
              </a:rPr>
              <a:t>Guía para la Preparación contra Incidentes y la Continuidad 				Operacional.</a:t>
            </a:r>
          </a:p>
          <a:p>
            <a:pPr eaLnBrk="1" hangingPunct="1">
              <a:defRPr/>
            </a:pPr>
            <a:r>
              <a:rPr lang="pt-BR" sz="1600" b="1" dirty="0" smtClean="0">
                <a:solidFill>
                  <a:srgbClr val="3366FF"/>
                </a:solidFill>
              </a:rPr>
              <a:t>IRAM-ISO 22301  </a:t>
            </a:r>
            <a:r>
              <a:rPr lang="es-ES" altLang="ko-KR" sz="1600" dirty="0" smtClean="0">
                <a:solidFill>
                  <a:srgbClr val="0066FF"/>
                </a:solidFill>
                <a:ea typeface="굴림" pitchFamily="34" charset="-127"/>
              </a:rPr>
              <a:t>Sistemas de Gestión de la Continuidad de los Negocios. Requisitos.</a:t>
            </a:r>
          </a:p>
          <a:p>
            <a:pPr eaLnBrk="1" hangingPunct="1">
              <a:defRPr/>
            </a:pPr>
            <a:endParaRPr lang="es-ES" altLang="ko-KR" sz="1600" dirty="0" smtClean="0">
              <a:solidFill>
                <a:srgbClr val="0066FF"/>
              </a:solidFill>
              <a:ea typeface="굴림" pitchFamily="34" charset="-127"/>
            </a:endParaRPr>
          </a:p>
          <a:p>
            <a:pPr eaLnBrk="1" hangingPunct="1">
              <a:defRPr/>
            </a:pPr>
            <a:r>
              <a:rPr lang="es-ES" altLang="ko-KR" sz="1600" b="1" dirty="0" smtClean="0">
                <a:solidFill>
                  <a:srgbClr val="0066FF"/>
                </a:solidFill>
                <a:ea typeface="굴림" pitchFamily="34" charset="-127"/>
              </a:rPr>
              <a:t>IRAM-ISO </a:t>
            </a:r>
            <a:r>
              <a:rPr lang="es-ES" altLang="ko-KR" sz="1600" b="1" dirty="0">
                <a:solidFill>
                  <a:srgbClr val="0066FF"/>
                </a:solidFill>
                <a:ea typeface="굴림" pitchFamily="34" charset="-127"/>
              </a:rPr>
              <a:t>22320 </a:t>
            </a:r>
            <a:r>
              <a:rPr lang="es-ES" sz="1600" dirty="0" smtClean="0">
                <a:solidFill>
                  <a:srgbClr val="0066FF"/>
                </a:solidFill>
                <a:ea typeface="굴림" pitchFamily="34" charset="-127"/>
              </a:rPr>
              <a:t>Gestión </a:t>
            </a:r>
            <a:r>
              <a:rPr lang="es-ES" sz="1600" dirty="0">
                <a:solidFill>
                  <a:srgbClr val="0066FF"/>
                </a:solidFill>
                <a:ea typeface="굴림" pitchFamily="34" charset="-127"/>
              </a:rPr>
              <a:t>de la emergencia - Requisitos para la respuesta a </a:t>
            </a:r>
            <a:r>
              <a:rPr lang="es-ES" sz="1600" dirty="0" smtClean="0">
                <a:solidFill>
                  <a:srgbClr val="0066FF"/>
                </a:solidFill>
                <a:ea typeface="굴림" pitchFamily="34" charset="-127"/>
              </a:rPr>
              <a:t>	incidentes. </a:t>
            </a:r>
            <a:endParaRPr lang="es-ES" altLang="ko-KR" sz="1600" b="1" dirty="0" smtClean="0">
              <a:solidFill>
                <a:srgbClr val="0066FF"/>
              </a:solidFill>
              <a:ea typeface="굴림" pitchFamily="34" charset="-127"/>
            </a:endParaRPr>
          </a:p>
          <a:p>
            <a:pPr eaLnBrk="1" hangingPunct="1">
              <a:defRPr/>
            </a:pPr>
            <a:r>
              <a:rPr lang="es-ES" altLang="ko-KR" sz="1600" dirty="0" smtClean="0">
                <a:solidFill>
                  <a:srgbClr val="0066FF"/>
                </a:solidFill>
                <a:ea typeface="굴림" pitchFamily="34" charset="-127"/>
              </a:rPr>
              <a:t>.</a:t>
            </a:r>
          </a:p>
          <a:p>
            <a:pPr eaLnBrk="1" hangingPunct="1">
              <a:defRPr/>
            </a:pPr>
            <a:r>
              <a:rPr lang="pt-BR" sz="1600" b="1" dirty="0" smtClean="0">
                <a:solidFill>
                  <a:srgbClr val="3366FF"/>
                </a:solidFill>
              </a:rPr>
              <a:t>IRAM-ISO </a:t>
            </a:r>
            <a:r>
              <a:rPr lang="pt-BR" sz="1600" b="1" dirty="0">
                <a:solidFill>
                  <a:srgbClr val="3366FF"/>
                </a:solidFill>
              </a:rPr>
              <a:t>22313  </a:t>
            </a:r>
            <a:r>
              <a:rPr lang="es-ES" altLang="ko-KR" sz="1600" dirty="0">
                <a:solidFill>
                  <a:srgbClr val="0066FF"/>
                </a:solidFill>
                <a:ea typeface="굴림" pitchFamily="34" charset="-127"/>
              </a:rPr>
              <a:t>Sistemas de Gestión de la Continuidad de los Negocios - Guía</a:t>
            </a:r>
            <a:r>
              <a:rPr lang="es-ES" altLang="ko-KR" sz="1600" b="1" dirty="0" smtClean="0">
                <a:solidFill>
                  <a:srgbClr val="0066FF"/>
                </a:solidFill>
                <a:ea typeface="굴림" pitchFamily="34" charset="-127"/>
              </a:rPr>
              <a:t>.</a:t>
            </a:r>
            <a:r>
              <a:rPr lang="es-ES" altLang="ko-KR" sz="1600" b="1" dirty="0">
                <a:solidFill>
                  <a:srgbClr val="0066FF"/>
                </a:solidFill>
                <a:ea typeface="굴림" pitchFamily="34" charset="-127"/>
              </a:rPr>
              <a:t> </a:t>
            </a:r>
            <a:r>
              <a:rPr lang="es-ES" altLang="ko-KR" sz="1600" b="1" dirty="0" smtClean="0">
                <a:solidFill>
                  <a:srgbClr val="0066FF"/>
                </a:solidFill>
                <a:ea typeface="굴림" pitchFamily="34" charset="-127"/>
              </a:rPr>
              <a:t>  </a:t>
            </a:r>
            <a:endParaRPr lang="pt-BR" sz="1600" b="1" dirty="0" smtClean="0">
              <a:solidFill>
                <a:srgbClr val="3366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pt-BR" sz="1600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pt-BR" sz="1600" dirty="0" err="1" smtClean="0"/>
              <a:t>En</a:t>
            </a:r>
            <a:r>
              <a:rPr lang="pt-BR" sz="1600" dirty="0" smtClean="0"/>
              <a:t> </a:t>
            </a:r>
            <a:r>
              <a:rPr lang="pt-BR" sz="1600" dirty="0" err="1"/>
              <a:t>estudio</a:t>
            </a:r>
            <a:endParaRPr lang="pt-BR" sz="1600" dirty="0"/>
          </a:p>
          <a:p>
            <a:pPr marL="0" indent="0" eaLnBrk="1" hangingPunct="1">
              <a:buFontTx/>
              <a:buNone/>
              <a:defRPr/>
            </a:pPr>
            <a:r>
              <a:rPr lang="pt-BR" sz="1600" b="1" dirty="0" smtClean="0">
                <a:solidFill>
                  <a:srgbClr val="3366FF"/>
                </a:solidFill>
              </a:rPr>
              <a:t>		IRAM-ISO 22315 </a:t>
            </a:r>
            <a:r>
              <a:rPr lang="pt-BR" sz="1600" dirty="0" err="1" smtClean="0">
                <a:solidFill>
                  <a:srgbClr val="3366FF"/>
                </a:solidFill>
              </a:rPr>
              <a:t>Guía</a:t>
            </a:r>
            <a:r>
              <a:rPr lang="pt-BR" sz="1600" dirty="0" smtClean="0">
                <a:solidFill>
                  <a:srgbClr val="3366FF"/>
                </a:solidFill>
              </a:rPr>
              <a:t> </a:t>
            </a:r>
            <a:r>
              <a:rPr lang="pt-BR" sz="1600" dirty="0">
                <a:solidFill>
                  <a:srgbClr val="3366FF"/>
                </a:solidFill>
              </a:rPr>
              <a:t> para </a:t>
            </a:r>
            <a:r>
              <a:rPr lang="pt-BR" sz="1600" dirty="0" smtClean="0">
                <a:solidFill>
                  <a:srgbClr val="3366FF"/>
                </a:solidFill>
              </a:rPr>
              <a:t>la </a:t>
            </a:r>
            <a:r>
              <a:rPr lang="pt-BR" sz="1600" dirty="0" err="1" smtClean="0">
                <a:solidFill>
                  <a:srgbClr val="3366FF"/>
                </a:solidFill>
              </a:rPr>
              <a:t>evacuación</a:t>
            </a:r>
            <a:r>
              <a:rPr lang="pt-BR" sz="1600" dirty="0" smtClean="0">
                <a:solidFill>
                  <a:srgbClr val="3366FF"/>
                </a:solidFill>
              </a:rPr>
              <a:t> </a:t>
            </a:r>
            <a:r>
              <a:rPr lang="pt-BR" sz="1600" dirty="0" err="1" smtClean="0">
                <a:solidFill>
                  <a:srgbClr val="3366FF"/>
                </a:solidFill>
              </a:rPr>
              <a:t>masiva</a:t>
            </a:r>
            <a:endParaRPr lang="pt-BR" sz="1600" b="1" dirty="0" smtClean="0">
              <a:solidFill>
                <a:srgbClr val="33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1600" b="1" dirty="0" smtClean="0">
                <a:solidFill>
                  <a:srgbClr val="3366FF"/>
                </a:solidFill>
              </a:rPr>
              <a:t>		IRAM-ISO </a:t>
            </a:r>
            <a:r>
              <a:rPr lang="pt-BR" sz="1600" b="1" dirty="0">
                <a:solidFill>
                  <a:srgbClr val="3366FF"/>
                </a:solidFill>
              </a:rPr>
              <a:t>22322  </a:t>
            </a:r>
            <a:r>
              <a:rPr lang="pt-BR" sz="1600" dirty="0" err="1">
                <a:solidFill>
                  <a:srgbClr val="3366FF"/>
                </a:solidFill>
              </a:rPr>
              <a:t>Guía</a:t>
            </a:r>
            <a:r>
              <a:rPr lang="pt-BR" sz="1600" dirty="0">
                <a:solidFill>
                  <a:srgbClr val="3366FF"/>
                </a:solidFill>
              </a:rPr>
              <a:t> para </a:t>
            </a:r>
            <a:r>
              <a:rPr lang="es-ES" altLang="ko-KR" sz="1600" dirty="0">
                <a:solidFill>
                  <a:srgbClr val="0066FF"/>
                </a:solidFill>
                <a:ea typeface="굴림" pitchFamily="34" charset="-127"/>
              </a:rPr>
              <a:t>alerta pública</a:t>
            </a:r>
            <a:endParaRPr lang="es-ES" altLang="ko-KR" sz="1600" b="1" dirty="0">
              <a:solidFill>
                <a:srgbClr val="0066FF"/>
              </a:solidFill>
              <a:ea typeface="굴림" pitchFamily="34" charset="-127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ES" altLang="ko-KR" sz="1600" b="1" dirty="0" smtClean="0">
                <a:solidFill>
                  <a:srgbClr val="0066FF"/>
                </a:solidFill>
                <a:ea typeface="굴림" pitchFamily="34" charset="-127"/>
              </a:rPr>
              <a:t>		IRAM-ISO </a:t>
            </a:r>
            <a:r>
              <a:rPr lang="es-ES" altLang="ko-KR" sz="1600" b="1" dirty="0">
                <a:solidFill>
                  <a:srgbClr val="0066FF"/>
                </a:solidFill>
                <a:ea typeface="굴림" pitchFamily="34" charset="-127"/>
              </a:rPr>
              <a:t>22397   </a:t>
            </a:r>
            <a:r>
              <a:rPr lang="es-ES" altLang="ko-KR" sz="1600" dirty="0">
                <a:solidFill>
                  <a:srgbClr val="0066FF"/>
                </a:solidFill>
                <a:ea typeface="굴림" pitchFamily="34" charset="-127"/>
              </a:rPr>
              <a:t>Guía para los Acuerdos de Cooperación.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1600" b="1" dirty="0" smtClean="0">
                <a:solidFill>
                  <a:srgbClr val="0066FF"/>
                </a:solidFill>
              </a:rPr>
              <a:t>		IRAM-</a:t>
            </a:r>
            <a:r>
              <a:rPr lang="es-ES" altLang="ko-KR" sz="1600" b="1" dirty="0" smtClean="0">
                <a:solidFill>
                  <a:srgbClr val="0066FF"/>
                </a:solidFill>
                <a:ea typeface="굴림" pitchFamily="34" charset="-127"/>
              </a:rPr>
              <a:t>ISO </a:t>
            </a:r>
            <a:r>
              <a:rPr lang="es-ES" altLang="ko-KR" sz="1600" b="1" dirty="0">
                <a:solidFill>
                  <a:srgbClr val="0066FF"/>
                </a:solidFill>
                <a:ea typeface="굴림" pitchFamily="34" charset="-127"/>
              </a:rPr>
              <a:t>22398  </a:t>
            </a:r>
            <a:r>
              <a:rPr lang="es-ES" altLang="ko-KR" sz="1600" dirty="0">
                <a:solidFill>
                  <a:srgbClr val="0066FF"/>
                </a:solidFill>
                <a:ea typeface="굴림" pitchFamily="34" charset="-127"/>
              </a:rPr>
              <a:t>Guía para los Ejercicios de </a:t>
            </a:r>
            <a:r>
              <a:rPr lang="es-ES" altLang="ko-KR" sz="1600" dirty="0" smtClean="0">
                <a:solidFill>
                  <a:srgbClr val="0066FF"/>
                </a:solidFill>
                <a:ea typeface="굴림" pitchFamily="34" charset="-127"/>
              </a:rPr>
              <a:t>Emergencia</a:t>
            </a:r>
          </a:p>
          <a:p>
            <a:pPr algn="ctr" eaLnBrk="1" hangingPunct="1">
              <a:defRPr/>
            </a:pPr>
            <a:endParaRPr lang="es-ES" sz="1600" b="1" dirty="0" smtClean="0">
              <a:solidFill>
                <a:srgbClr val="00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2709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152400"/>
            <a:ext cx="9144000" cy="208915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0066FF"/>
                </a:solidFill>
              </a:rPr>
              <a:t>PROSEGUR ARGENTINA</a:t>
            </a:r>
            <a:r>
              <a:rPr lang="es-ES" sz="1800" b="1" smtClean="0"/>
              <a:t/>
            </a:r>
            <a:br>
              <a:rPr lang="es-ES" sz="1800" b="1" smtClean="0"/>
            </a:br>
            <a:r>
              <a:rPr lang="es-ES" sz="1600" smtClean="0">
                <a:solidFill>
                  <a:srgbClr val="0066FF"/>
                </a:solidFill>
              </a:rPr>
              <a:t>APLICA LOS CONCEPTOS DE LAS NORMAS DEL COMITÉ TÉCNICO ISO/TC 292</a:t>
            </a:r>
            <a:br>
              <a:rPr lang="es-ES" sz="1600" smtClean="0">
                <a:solidFill>
                  <a:srgbClr val="0066FF"/>
                </a:solidFill>
              </a:rPr>
            </a:br>
            <a:r>
              <a:rPr lang="es-ES" sz="1600" smtClean="0">
                <a:solidFill>
                  <a:srgbClr val="0066FF"/>
                </a:solidFill>
              </a:rPr>
              <a:t/>
            </a:r>
            <a:br>
              <a:rPr lang="es-ES" sz="1600" smtClean="0">
                <a:solidFill>
                  <a:srgbClr val="0066FF"/>
                </a:solidFill>
              </a:rPr>
            </a:br>
            <a:r>
              <a:rPr lang="es-ES" sz="1600" b="1" u="sng" smtClean="0">
                <a:solidFill>
                  <a:srgbClr val="FF0000"/>
                </a:solidFill>
              </a:rPr>
              <a:t>PRIMERA EMPRESA ARGENTINA CERTIFICADA POR IRAM EN </a:t>
            </a:r>
            <a:br>
              <a:rPr lang="es-ES" sz="1600" b="1" u="sng" smtClean="0">
                <a:solidFill>
                  <a:srgbClr val="FF0000"/>
                </a:solidFill>
              </a:rPr>
            </a:br>
            <a:r>
              <a:rPr lang="es-ES" sz="1600" b="1" smtClean="0">
                <a:solidFill>
                  <a:srgbClr val="FF0000"/>
                </a:solidFill>
              </a:rPr>
              <a:t/>
            </a:r>
            <a:br>
              <a:rPr lang="es-ES" sz="1600" b="1" smtClean="0">
                <a:solidFill>
                  <a:srgbClr val="FF0000"/>
                </a:solidFill>
              </a:rPr>
            </a:br>
            <a:r>
              <a:rPr lang="es-ES" sz="1800" smtClean="0">
                <a:solidFill>
                  <a:srgbClr val="FF0000"/>
                </a:solidFill>
              </a:rPr>
              <a:t>SISTEMAS DE GESTIÓN DE LA CONTINUIDAD DEL NEGOCIO</a:t>
            </a:r>
            <a:r>
              <a:rPr lang="es-ES" sz="1800" b="1" smtClean="0">
                <a:solidFill>
                  <a:srgbClr val="FF0000"/>
                </a:solidFill>
              </a:rPr>
              <a:t/>
            </a:r>
            <a:br>
              <a:rPr lang="es-ES" sz="1800" b="1" smtClean="0">
                <a:solidFill>
                  <a:srgbClr val="FF0000"/>
                </a:solidFill>
              </a:rPr>
            </a:br>
            <a:r>
              <a:rPr lang="es-ES" sz="1200" smtClean="0">
                <a:solidFill>
                  <a:srgbClr val="FF0000"/>
                </a:solidFill>
              </a:rPr>
              <a:t>(siglas en inglés</a:t>
            </a:r>
            <a:r>
              <a:rPr lang="es-ES" sz="1200" smtClean="0">
                <a:solidFill>
                  <a:srgbClr val="0066FF"/>
                </a:solidFill>
              </a:rPr>
              <a:t> </a:t>
            </a:r>
            <a:r>
              <a:rPr lang="es-ES" sz="1200" b="1" smtClean="0">
                <a:solidFill>
                  <a:srgbClr val="FF0000"/>
                </a:solidFill>
              </a:rPr>
              <a:t>BCMS</a:t>
            </a:r>
            <a:r>
              <a:rPr lang="es-ES" sz="120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3555" name="Picture 3" descr="PROSEGUR Seleccion 01 - D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5407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9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595438"/>
            <a:ext cx="8229600" cy="44259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1600" dirty="0" smtClean="0"/>
              <a:t>APLICA LOS CONCEPTOS DE LAS NORMAS DEL COMITÉ TÉCNICO ISO/TC 292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ES" sz="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u="sng" dirty="0" smtClean="0"/>
              <a:t>Sistemas de gestión de la continuidad del negocio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1200" dirty="0" smtClean="0"/>
              <a:t>(siglas en inglés BCMS)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ES" sz="800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1600" b="1" dirty="0" smtClean="0"/>
              <a:t>LINEAMIENTOS PARA LA GESTIÓN DEL RIESGO OPERACIONAL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1600" b="1" dirty="0" smtClean="0"/>
              <a:t>EN LAS ENTIDADES FINANCIERAS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600" b="1" dirty="0" smtClean="0"/>
              <a:t>3.3. Control y mitigación</a:t>
            </a:r>
            <a:r>
              <a:rPr lang="es-ES" sz="1400" b="1" dirty="0" smtClean="0"/>
              <a:t>. </a:t>
            </a:r>
            <a:r>
              <a:rPr lang="es-ES" sz="1600" dirty="0" smtClean="0"/>
              <a:t>Las entidades financieras deberán contar </a:t>
            </a:r>
            <a:r>
              <a:rPr lang="es-ES" sz="1600" b="1" u="sng" dirty="0" smtClean="0"/>
              <a:t>con planes de contingencia y de continuidad de la actividad</a:t>
            </a:r>
            <a:r>
              <a:rPr lang="es-ES" sz="1600" u="sng" dirty="0" smtClean="0"/>
              <a:t>,</a:t>
            </a:r>
            <a:r>
              <a:rPr lang="es-ES" sz="1600" dirty="0" smtClean="0"/>
              <a:t> acordes al tamaño y complejidad de sus operaciones, que aseguren la prosecución de su capacidad operativa y la reducción de las pérdidas en caso de interrupción de la actividad. </a:t>
            </a:r>
            <a:r>
              <a:rPr lang="es-ES" sz="1400" dirty="0" smtClean="0"/>
              <a:t>       </a:t>
            </a:r>
            <a:r>
              <a:rPr lang="es-ES" sz="1600" dirty="0" smtClean="0"/>
              <a:t>Para ello, deberán identificar sus procesos más críticos -incluidos aquellos dependientes de terceras partes- y mecanismos alternativos, a los efectos de reanudar el servicio en caso de su interrupción.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AR" sz="1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1600" b="1" u="sng" dirty="0" smtClean="0"/>
              <a:t>COMUNICACIÓN </a:t>
            </a:r>
            <a:r>
              <a:rPr lang="es-AR" sz="1600" b="1" u="sng" dirty="0"/>
              <a:t>“A” 5792 AGOSTO 2015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1600" b="1" dirty="0" smtClean="0"/>
              <a:t>NORMAS </a:t>
            </a:r>
            <a:r>
              <a:rPr lang="es-AR" sz="1600" b="1" dirty="0"/>
              <a:t>SOBRE TRANSPORTADORAS DE VALORES</a:t>
            </a:r>
            <a:endParaRPr lang="es-ES" sz="1600" b="1" dirty="0"/>
          </a:p>
          <a:p>
            <a:pPr marL="0" indent="0">
              <a:buFontTx/>
              <a:buNone/>
              <a:defRPr/>
            </a:pPr>
            <a:r>
              <a:rPr lang="es-AR" sz="1600" dirty="0" smtClean="0"/>
              <a:t>Deberán presentar al BCRA sus Políticas </a:t>
            </a:r>
            <a:r>
              <a:rPr lang="es-AR" sz="1600" dirty="0"/>
              <a:t>de identificación, medición y mitigación de riesgos, </a:t>
            </a:r>
            <a:r>
              <a:rPr lang="es-AR" sz="1600" dirty="0" smtClean="0"/>
              <a:t>especificando para </a:t>
            </a:r>
            <a:r>
              <a:rPr lang="es-AR" sz="1600" dirty="0"/>
              <a:t>cada riesgo determinado la medida tendiente a mitigarlo y </a:t>
            </a:r>
            <a:r>
              <a:rPr lang="es-AR" sz="1600" b="1" u="sng" dirty="0"/>
              <a:t>los </a:t>
            </a:r>
            <a:r>
              <a:rPr lang="es-AR" sz="1600" b="1" u="sng" dirty="0" smtClean="0"/>
              <a:t>planes de </a:t>
            </a:r>
            <a:r>
              <a:rPr lang="es-AR" sz="1600" b="1" u="sng" dirty="0"/>
              <a:t>continuidad del negocio.</a:t>
            </a:r>
            <a:endParaRPr lang="es-ES" sz="1600" b="1" u="sng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33375"/>
            <a:ext cx="5257800" cy="1235075"/>
          </a:xfrm>
          <a:noFill/>
        </p:spPr>
      </p:pic>
    </p:spTree>
    <p:extLst>
      <p:ext uri="{BB962C8B-B14F-4D97-AF65-F5344CB8AC3E}">
        <p14:creationId xmlns:p14="http://schemas.microsoft.com/office/powerpoint/2010/main" val="418441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08962" cy="1574800"/>
          </a:xfrm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rgbClr val="0066FF"/>
                </a:solidFill>
              </a:rPr>
              <a:t/>
            </a:r>
            <a:br>
              <a:rPr lang="es-ES" sz="2000" b="1" smtClean="0">
                <a:solidFill>
                  <a:srgbClr val="0066FF"/>
                </a:solidFill>
              </a:rPr>
            </a:br>
            <a:r>
              <a:rPr lang="es-ES" sz="2000" b="1" smtClean="0">
                <a:solidFill>
                  <a:srgbClr val="0066FF"/>
                </a:solidFill>
              </a:rPr>
              <a:t/>
            </a:r>
            <a:br>
              <a:rPr lang="es-ES" sz="2000" b="1" smtClean="0">
                <a:solidFill>
                  <a:srgbClr val="0066FF"/>
                </a:solidFill>
              </a:rPr>
            </a:br>
            <a:r>
              <a:rPr lang="es-ES" sz="1600" b="1" smtClean="0">
                <a:solidFill>
                  <a:srgbClr val="0066FF"/>
                </a:solidFill>
              </a:rPr>
              <a:t/>
            </a:r>
            <a:br>
              <a:rPr lang="es-ES" sz="1600" b="1" smtClean="0">
                <a:solidFill>
                  <a:srgbClr val="0066FF"/>
                </a:solidFill>
              </a:rPr>
            </a:br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pic>
        <p:nvPicPr>
          <p:cNvPr id="25603" name="il_fi" descr="http://www.elruidodelasnueces.com.ar/wp-content/themes/xtreme/noti/logo-AA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168400"/>
            <a:ext cx="28797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152525"/>
            <a:ext cx="1841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AR" sz="1100">
                <a:latin typeface="Calibri" pitchFamily="34" charset="0"/>
                <a:cs typeface="Times New Roman" pitchFamily="18" charset="0"/>
              </a:rPr>
              <a:t/>
            </a:r>
            <a:br>
              <a:rPr lang="es-AR" sz="1100">
                <a:latin typeface="Calibri" pitchFamily="34" charset="0"/>
                <a:cs typeface="Times New Roman" pitchFamily="18" charset="0"/>
              </a:rPr>
            </a:br>
            <a:endParaRPr lang="es-ES" sz="1100"/>
          </a:p>
          <a:p>
            <a:pPr eaLnBrk="0" hangingPunct="0"/>
            <a:endParaRPr lang="es-ES"/>
          </a:p>
        </p:txBody>
      </p:sp>
      <p:pic>
        <p:nvPicPr>
          <p:cNvPr id="25605" name="Imagen 2" descr="0436724_139738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3132138" y="4292600"/>
            <a:ext cx="2879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1841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AR" sz="1100">
                <a:latin typeface="Calibri" pitchFamily="34" charset="0"/>
                <a:cs typeface="Times New Roman" pitchFamily="18" charset="0"/>
              </a:rPr>
              <a:t/>
            </a:r>
            <a:br>
              <a:rPr lang="es-AR" sz="1100">
                <a:latin typeface="Calibri" pitchFamily="34" charset="0"/>
                <a:cs typeface="Times New Roman" pitchFamily="18" charset="0"/>
              </a:rPr>
            </a:br>
            <a:endParaRPr lang="es-ES" sz="1100"/>
          </a:p>
          <a:p>
            <a:pPr eaLnBrk="0" hangingPunct="0"/>
            <a:endParaRPr lang="es-ES"/>
          </a:p>
        </p:txBody>
      </p:sp>
      <p:pic>
        <p:nvPicPr>
          <p:cNvPr id="25608" name="Imagen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2808287" cy="2089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Imagen 7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03588"/>
            <a:ext cx="2863850" cy="21415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Imagen 1" descr="4477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400"/>
            <a:ext cx="2592388" cy="1444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01663" y="381000"/>
            <a:ext cx="7996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200" b="1">
                <a:solidFill>
                  <a:srgbClr val="0066FF"/>
                </a:solidFill>
              </a:rPr>
              <a:t>AEROPUERTOS ARGENTINA 2000 </a:t>
            </a:r>
            <a:br>
              <a:rPr lang="es-ES" sz="3200" b="1">
                <a:solidFill>
                  <a:srgbClr val="0066FF"/>
                </a:solidFill>
              </a:rPr>
            </a:br>
            <a:r>
              <a:rPr lang="es-ES" sz="1600">
                <a:solidFill>
                  <a:srgbClr val="0066FF"/>
                </a:solidFill>
              </a:rPr>
              <a:t>APLICA LOS CONCEPTOS DE LAS NORMAS DEL COMITÉ TÉCNICO ISO/TC 292</a:t>
            </a:r>
          </a:p>
        </p:txBody>
      </p:sp>
    </p:spTree>
    <p:extLst>
      <p:ext uri="{BB962C8B-B14F-4D97-AF65-F5344CB8AC3E}">
        <p14:creationId xmlns:p14="http://schemas.microsoft.com/office/powerpoint/2010/main" val="377112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27000" y="622300"/>
            <a:ext cx="9017000" cy="1143000"/>
          </a:xfrm>
        </p:spPr>
        <p:txBody>
          <a:bodyPr/>
          <a:lstStyle/>
          <a:p>
            <a:r>
              <a:rPr lang="es-ES" altLang="es-ES" sz="1800" smtClean="0">
                <a:solidFill>
                  <a:srgbClr val="0066FF"/>
                </a:solidFill>
              </a:rPr>
              <a:t/>
            </a:r>
            <a:br>
              <a:rPr lang="es-ES" altLang="es-ES" sz="1800" smtClean="0">
                <a:solidFill>
                  <a:srgbClr val="0066FF"/>
                </a:solidFill>
              </a:rPr>
            </a:br>
            <a:r>
              <a:rPr lang="es-ES" altLang="es-ES" sz="1800" smtClean="0">
                <a:solidFill>
                  <a:srgbClr val="0066FF"/>
                </a:solidFill>
              </a:rPr>
              <a:t/>
            </a:r>
            <a:br>
              <a:rPr lang="es-ES" altLang="es-ES" sz="1800" smtClean="0">
                <a:solidFill>
                  <a:srgbClr val="0066FF"/>
                </a:solidFill>
              </a:rPr>
            </a:br>
            <a:r>
              <a:rPr lang="es-ES" altLang="es-ES" sz="1800" b="1" smtClean="0">
                <a:solidFill>
                  <a:srgbClr val="0066FF"/>
                </a:solidFill>
              </a:rPr>
              <a:t>DEFENSA CIVIL DE LA PROVINCIA DE NEUQUEN</a:t>
            </a:r>
            <a:br>
              <a:rPr lang="es-ES" altLang="es-ES" sz="1800" b="1" smtClean="0">
                <a:solidFill>
                  <a:srgbClr val="0066FF"/>
                </a:solidFill>
              </a:rPr>
            </a:br>
            <a:r>
              <a:rPr lang="es-ES" altLang="es-ES" sz="1800" smtClean="0">
                <a:solidFill>
                  <a:srgbClr val="0066FF"/>
                </a:solidFill>
              </a:rPr>
              <a:t>APLICA LOS  CONCEPTOS DE LAS NORMAS DEL  COMITÉ TÉCNICO ISO/TC 292</a:t>
            </a:r>
            <a:br>
              <a:rPr lang="es-ES" altLang="es-ES" sz="1800" smtClean="0">
                <a:solidFill>
                  <a:srgbClr val="0066FF"/>
                </a:solidFill>
              </a:rPr>
            </a:br>
            <a:endParaRPr lang="es-AR" sz="1800" b="1" smtClean="0">
              <a:solidFill>
                <a:srgbClr val="0066FF"/>
              </a:solidFill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841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http://www4.neuquen.gov.ar/defensaconsumidor/wp-content/themes/naranja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8913"/>
            <a:ext cx="20621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Imag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r="28455" b="6561"/>
          <a:stretch>
            <a:fillRect/>
          </a:stretch>
        </p:blipFill>
        <p:spPr bwMode="auto">
          <a:xfrm>
            <a:off x="4344988" y="2057400"/>
            <a:ext cx="3322637" cy="4540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Freeform 80"/>
          <p:cNvSpPr>
            <a:spLocks/>
          </p:cNvSpPr>
          <p:nvPr/>
        </p:nvSpPr>
        <p:spPr bwMode="auto">
          <a:xfrm>
            <a:off x="7707313" y="2959100"/>
            <a:ext cx="1341437" cy="2074863"/>
          </a:xfrm>
          <a:custGeom>
            <a:avLst/>
            <a:gdLst>
              <a:gd name="T0" fmla="*/ 2147483647 w 474"/>
              <a:gd name="T1" fmla="*/ 2147483647 h 902"/>
              <a:gd name="T2" fmla="*/ 2147483647 w 474"/>
              <a:gd name="T3" fmla="*/ 2147483647 h 902"/>
              <a:gd name="T4" fmla="*/ 2147483647 w 474"/>
              <a:gd name="T5" fmla="*/ 2147483647 h 902"/>
              <a:gd name="T6" fmla="*/ 2147483647 w 474"/>
              <a:gd name="T7" fmla="*/ 2147483647 h 902"/>
              <a:gd name="T8" fmla="*/ 2147483647 w 474"/>
              <a:gd name="T9" fmla="*/ 2147483647 h 902"/>
              <a:gd name="T10" fmla="*/ 2147483647 w 474"/>
              <a:gd name="T11" fmla="*/ 2147483647 h 902"/>
              <a:gd name="T12" fmla="*/ 2147483647 w 474"/>
              <a:gd name="T13" fmla="*/ 2147483647 h 902"/>
              <a:gd name="T14" fmla="*/ 2147483647 w 474"/>
              <a:gd name="T15" fmla="*/ 2147483647 h 902"/>
              <a:gd name="T16" fmla="*/ 2147483647 w 474"/>
              <a:gd name="T17" fmla="*/ 2147483647 h 902"/>
              <a:gd name="T18" fmla="*/ 2147483647 w 474"/>
              <a:gd name="T19" fmla="*/ 2147483647 h 902"/>
              <a:gd name="T20" fmla="*/ 2147483647 w 474"/>
              <a:gd name="T21" fmla="*/ 2147483647 h 902"/>
              <a:gd name="T22" fmla="*/ 2147483647 w 474"/>
              <a:gd name="T23" fmla="*/ 2147483647 h 902"/>
              <a:gd name="T24" fmla="*/ 2147483647 w 474"/>
              <a:gd name="T25" fmla="*/ 2147483647 h 902"/>
              <a:gd name="T26" fmla="*/ 2147483647 w 474"/>
              <a:gd name="T27" fmla="*/ 2147483647 h 902"/>
              <a:gd name="T28" fmla="*/ 2147483647 w 474"/>
              <a:gd name="T29" fmla="*/ 2147483647 h 902"/>
              <a:gd name="T30" fmla="*/ 2147483647 w 474"/>
              <a:gd name="T31" fmla="*/ 2147483647 h 902"/>
              <a:gd name="T32" fmla="*/ 2147483647 w 474"/>
              <a:gd name="T33" fmla="*/ 2147483647 h 902"/>
              <a:gd name="T34" fmla="*/ 2147483647 w 474"/>
              <a:gd name="T35" fmla="*/ 2147483647 h 902"/>
              <a:gd name="T36" fmla="*/ 2147483647 w 474"/>
              <a:gd name="T37" fmla="*/ 2147483647 h 902"/>
              <a:gd name="T38" fmla="*/ 2147483647 w 474"/>
              <a:gd name="T39" fmla="*/ 2147483647 h 902"/>
              <a:gd name="T40" fmla="*/ 2147483647 w 474"/>
              <a:gd name="T41" fmla="*/ 2147483647 h 902"/>
              <a:gd name="T42" fmla="*/ 2147483647 w 474"/>
              <a:gd name="T43" fmla="*/ 2147483647 h 902"/>
              <a:gd name="T44" fmla="*/ 2147483647 w 474"/>
              <a:gd name="T45" fmla="*/ 2147483647 h 902"/>
              <a:gd name="T46" fmla="*/ 2147483647 w 474"/>
              <a:gd name="T47" fmla="*/ 2147483647 h 902"/>
              <a:gd name="T48" fmla="*/ 2147483647 w 474"/>
              <a:gd name="T49" fmla="*/ 2147483647 h 902"/>
              <a:gd name="T50" fmla="*/ 2147483647 w 474"/>
              <a:gd name="T51" fmla="*/ 2147483647 h 902"/>
              <a:gd name="T52" fmla="*/ 2147483647 w 474"/>
              <a:gd name="T53" fmla="*/ 2147483647 h 902"/>
              <a:gd name="T54" fmla="*/ 2147483647 w 474"/>
              <a:gd name="T55" fmla="*/ 2147483647 h 902"/>
              <a:gd name="T56" fmla="*/ 2147483647 w 474"/>
              <a:gd name="T57" fmla="*/ 2147483647 h 902"/>
              <a:gd name="T58" fmla="*/ 2147483647 w 474"/>
              <a:gd name="T59" fmla="*/ 2147483647 h 902"/>
              <a:gd name="T60" fmla="*/ 2147483647 w 474"/>
              <a:gd name="T61" fmla="*/ 2147483647 h 902"/>
              <a:gd name="T62" fmla="*/ 2147483647 w 474"/>
              <a:gd name="T63" fmla="*/ 2147483647 h 902"/>
              <a:gd name="T64" fmla="*/ 2147483647 w 474"/>
              <a:gd name="T65" fmla="*/ 2147483647 h 902"/>
              <a:gd name="T66" fmla="*/ 2147483647 w 474"/>
              <a:gd name="T67" fmla="*/ 2147483647 h 902"/>
              <a:gd name="T68" fmla="*/ 2147483647 w 474"/>
              <a:gd name="T69" fmla="*/ 2147483647 h 902"/>
              <a:gd name="T70" fmla="*/ 2147483647 w 474"/>
              <a:gd name="T71" fmla="*/ 2147483647 h 902"/>
              <a:gd name="T72" fmla="*/ 2147483647 w 474"/>
              <a:gd name="T73" fmla="*/ 2147483647 h 902"/>
              <a:gd name="T74" fmla="*/ 2147483647 w 474"/>
              <a:gd name="T75" fmla="*/ 2147483647 h 902"/>
              <a:gd name="T76" fmla="*/ 2147483647 w 474"/>
              <a:gd name="T77" fmla="*/ 2147483647 h 902"/>
              <a:gd name="T78" fmla="*/ 2147483647 w 474"/>
              <a:gd name="T79" fmla="*/ 2147483647 h 902"/>
              <a:gd name="T80" fmla="*/ 2147483647 w 474"/>
              <a:gd name="T81" fmla="*/ 2147483647 h 902"/>
              <a:gd name="T82" fmla="*/ 2147483647 w 474"/>
              <a:gd name="T83" fmla="*/ 2147483647 h 902"/>
              <a:gd name="T84" fmla="*/ 2147483647 w 474"/>
              <a:gd name="T85" fmla="*/ 2147483647 h 902"/>
              <a:gd name="T86" fmla="*/ 2147483647 w 474"/>
              <a:gd name="T87" fmla="*/ 2147483647 h 902"/>
              <a:gd name="T88" fmla="*/ 2147483647 w 474"/>
              <a:gd name="T89" fmla="*/ 2147483647 h 902"/>
              <a:gd name="T90" fmla="*/ 2147483647 w 474"/>
              <a:gd name="T91" fmla="*/ 2147483647 h 902"/>
              <a:gd name="T92" fmla="*/ 2147483647 w 474"/>
              <a:gd name="T93" fmla="*/ 2147483647 h 902"/>
              <a:gd name="T94" fmla="*/ 2147483647 w 474"/>
              <a:gd name="T95" fmla="*/ 2147483647 h 902"/>
              <a:gd name="T96" fmla="*/ 2147483647 w 474"/>
              <a:gd name="T97" fmla="*/ 2147483647 h 902"/>
              <a:gd name="T98" fmla="*/ 2147483647 w 474"/>
              <a:gd name="T99" fmla="*/ 2147483647 h 902"/>
              <a:gd name="T100" fmla="*/ 2147483647 w 474"/>
              <a:gd name="T101" fmla="*/ 2147483647 h 902"/>
              <a:gd name="T102" fmla="*/ 2147483647 w 474"/>
              <a:gd name="T103" fmla="*/ 2147483647 h 902"/>
              <a:gd name="T104" fmla="*/ 2147483647 w 474"/>
              <a:gd name="T105" fmla="*/ 2147483647 h 902"/>
              <a:gd name="T106" fmla="*/ 2147483647 w 474"/>
              <a:gd name="T107" fmla="*/ 2147483647 h 902"/>
              <a:gd name="T108" fmla="*/ 2147483647 w 474"/>
              <a:gd name="T109" fmla="*/ 2147483647 h 902"/>
              <a:gd name="T110" fmla="*/ 2147483647 w 474"/>
              <a:gd name="T111" fmla="*/ 2147483647 h 902"/>
              <a:gd name="T112" fmla="*/ 2147483647 w 474"/>
              <a:gd name="T113" fmla="*/ 2147483647 h 902"/>
              <a:gd name="T114" fmla="*/ 2147483647 w 474"/>
              <a:gd name="T115" fmla="*/ 2147483647 h 902"/>
              <a:gd name="T116" fmla="*/ 2147483647 w 474"/>
              <a:gd name="T117" fmla="*/ 2147483647 h 902"/>
              <a:gd name="T118" fmla="*/ 2147483647 w 474"/>
              <a:gd name="T119" fmla="*/ 2147483647 h 902"/>
              <a:gd name="T120" fmla="*/ 2147483647 w 474"/>
              <a:gd name="T121" fmla="*/ 2147483647 h 902"/>
              <a:gd name="T122" fmla="*/ 2147483647 w 474"/>
              <a:gd name="T123" fmla="*/ 2147483647 h 902"/>
              <a:gd name="T124" fmla="*/ 2147483647 w 474"/>
              <a:gd name="T125" fmla="*/ 2147483647 h 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4" h="902">
                <a:moveTo>
                  <a:pt x="79" y="31"/>
                </a:moveTo>
                <a:lnTo>
                  <a:pt x="81" y="28"/>
                </a:lnTo>
                <a:lnTo>
                  <a:pt x="84" y="28"/>
                </a:lnTo>
                <a:lnTo>
                  <a:pt x="84" y="26"/>
                </a:lnTo>
                <a:lnTo>
                  <a:pt x="86" y="24"/>
                </a:lnTo>
                <a:lnTo>
                  <a:pt x="86" y="21"/>
                </a:lnTo>
                <a:lnTo>
                  <a:pt x="88" y="21"/>
                </a:lnTo>
                <a:lnTo>
                  <a:pt x="88" y="19"/>
                </a:lnTo>
                <a:lnTo>
                  <a:pt x="91" y="19"/>
                </a:lnTo>
                <a:lnTo>
                  <a:pt x="91" y="17"/>
                </a:lnTo>
                <a:lnTo>
                  <a:pt x="92" y="15"/>
                </a:lnTo>
                <a:lnTo>
                  <a:pt x="95" y="12"/>
                </a:lnTo>
                <a:lnTo>
                  <a:pt x="95" y="10"/>
                </a:lnTo>
                <a:lnTo>
                  <a:pt x="97" y="9"/>
                </a:lnTo>
                <a:lnTo>
                  <a:pt x="99" y="7"/>
                </a:lnTo>
                <a:lnTo>
                  <a:pt x="99" y="5"/>
                </a:lnTo>
                <a:lnTo>
                  <a:pt x="102" y="2"/>
                </a:lnTo>
                <a:lnTo>
                  <a:pt x="102" y="0"/>
                </a:lnTo>
                <a:lnTo>
                  <a:pt x="104" y="0"/>
                </a:lnTo>
                <a:lnTo>
                  <a:pt x="107" y="0"/>
                </a:lnTo>
                <a:lnTo>
                  <a:pt x="109" y="0"/>
                </a:lnTo>
                <a:lnTo>
                  <a:pt x="112" y="2"/>
                </a:lnTo>
                <a:lnTo>
                  <a:pt x="114" y="2"/>
                </a:lnTo>
                <a:lnTo>
                  <a:pt x="116" y="5"/>
                </a:lnTo>
                <a:lnTo>
                  <a:pt x="119" y="5"/>
                </a:lnTo>
                <a:lnTo>
                  <a:pt x="121" y="7"/>
                </a:lnTo>
                <a:lnTo>
                  <a:pt x="122" y="9"/>
                </a:lnTo>
                <a:lnTo>
                  <a:pt x="125" y="9"/>
                </a:lnTo>
                <a:lnTo>
                  <a:pt x="130" y="9"/>
                </a:lnTo>
                <a:lnTo>
                  <a:pt x="132" y="9"/>
                </a:lnTo>
                <a:lnTo>
                  <a:pt x="137" y="9"/>
                </a:lnTo>
                <a:lnTo>
                  <a:pt x="142" y="9"/>
                </a:lnTo>
                <a:lnTo>
                  <a:pt x="144" y="9"/>
                </a:lnTo>
                <a:lnTo>
                  <a:pt x="149" y="9"/>
                </a:lnTo>
                <a:lnTo>
                  <a:pt x="150" y="10"/>
                </a:lnTo>
                <a:lnTo>
                  <a:pt x="153" y="12"/>
                </a:lnTo>
                <a:lnTo>
                  <a:pt x="155" y="12"/>
                </a:lnTo>
                <a:lnTo>
                  <a:pt x="158" y="15"/>
                </a:lnTo>
                <a:lnTo>
                  <a:pt x="158" y="17"/>
                </a:lnTo>
                <a:lnTo>
                  <a:pt x="160" y="19"/>
                </a:lnTo>
                <a:lnTo>
                  <a:pt x="162" y="21"/>
                </a:lnTo>
                <a:lnTo>
                  <a:pt x="162" y="24"/>
                </a:lnTo>
                <a:lnTo>
                  <a:pt x="162" y="21"/>
                </a:lnTo>
                <a:lnTo>
                  <a:pt x="162" y="19"/>
                </a:lnTo>
                <a:lnTo>
                  <a:pt x="165" y="17"/>
                </a:lnTo>
                <a:lnTo>
                  <a:pt x="165" y="15"/>
                </a:lnTo>
                <a:lnTo>
                  <a:pt x="167" y="12"/>
                </a:lnTo>
                <a:lnTo>
                  <a:pt x="167" y="10"/>
                </a:lnTo>
                <a:lnTo>
                  <a:pt x="170" y="10"/>
                </a:lnTo>
                <a:lnTo>
                  <a:pt x="172" y="9"/>
                </a:lnTo>
                <a:lnTo>
                  <a:pt x="172" y="7"/>
                </a:lnTo>
                <a:lnTo>
                  <a:pt x="175" y="7"/>
                </a:lnTo>
                <a:lnTo>
                  <a:pt x="179" y="7"/>
                </a:lnTo>
                <a:lnTo>
                  <a:pt x="181" y="7"/>
                </a:lnTo>
                <a:lnTo>
                  <a:pt x="185" y="7"/>
                </a:lnTo>
                <a:lnTo>
                  <a:pt x="190" y="7"/>
                </a:lnTo>
                <a:lnTo>
                  <a:pt x="193" y="5"/>
                </a:lnTo>
                <a:lnTo>
                  <a:pt x="198" y="5"/>
                </a:lnTo>
                <a:lnTo>
                  <a:pt x="202" y="5"/>
                </a:lnTo>
                <a:lnTo>
                  <a:pt x="205" y="5"/>
                </a:lnTo>
                <a:lnTo>
                  <a:pt x="205" y="7"/>
                </a:lnTo>
                <a:lnTo>
                  <a:pt x="207" y="7"/>
                </a:lnTo>
                <a:lnTo>
                  <a:pt x="207" y="9"/>
                </a:lnTo>
                <a:lnTo>
                  <a:pt x="205" y="9"/>
                </a:lnTo>
                <a:lnTo>
                  <a:pt x="205" y="7"/>
                </a:lnTo>
                <a:lnTo>
                  <a:pt x="205" y="9"/>
                </a:lnTo>
                <a:lnTo>
                  <a:pt x="207" y="10"/>
                </a:lnTo>
                <a:lnTo>
                  <a:pt x="207" y="12"/>
                </a:lnTo>
                <a:lnTo>
                  <a:pt x="209" y="15"/>
                </a:lnTo>
                <a:lnTo>
                  <a:pt x="211" y="17"/>
                </a:lnTo>
                <a:lnTo>
                  <a:pt x="213" y="19"/>
                </a:lnTo>
                <a:lnTo>
                  <a:pt x="216" y="21"/>
                </a:lnTo>
                <a:lnTo>
                  <a:pt x="218" y="21"/>
                </a:lnTo>
                <a:lnTo>
                  <a:pt x="218" y="24"/>
                </a:lnTo>
                <a:lnTo>
                  <a:pt x="221" y="24"/>
                </a:lnTo>
                <a:lnTo>
                  <a:pt x="221" y="26"/>
                </a:lnTo>
                <a:lnTo>
                  <a:pt x="223" y="26"/>
                </a:lnTo>
                <a:lnTo>
                  <a:pt x="223" y="28"/>
                </a:lnTo>
                <a:lnTo>
                  <a:pt x="225" y="31"/>
                </a:lnTo>
                <a:lnTo>
                  <a:pt x="228" y="33"/>
                </a:lnTo>
                <a:lnTo>
                  <a:pt x="230" y="35"/>
                </a:lnTo>
                <a:lnTo>
                  <a:pt x="233" y="35"/>
                </a:lnTo>
                <a:lnTo>
                  <a:pt x="235" y="35"/>
                </a:lnTo>
                <a:lnTo>
                  <a:pt x="236" y="36"/>
                </a:lnTo>
                <a:lnTo>
                  <a:pt x="241" y="38"/>
                </a:lnTo>
                <a:lnTo>
                  <a:pt x="246" y="43"/>
                </a:lnTo>
                <a:lnTo>
                  <a:pt x="251" y="45"/>
                </a:lnTo>
                <a:lnTo>
                  <a:pt x="256" y="50"/>
                </a:lnTo>
                <a:lnTo>
                  <a:pt x="261" y="52"/>
                </a:lnTo>
                <a:lnTo>
                  <a:pt x="265" y="57"/>
                </a:lnTo>
                <a:lnTo>
                  <a:pt x="269" y="59"/>
                </a:lnTo>
                <a:lnTo>
                  <a:pt x="274" y="62"/>
                </a:lnTo>
                <a:lnTo>
                  <a:pt x="276" y="64"/>
                </a:lnTo>
                <a:lnTo>
                  <a:pt x="279" y="64"/>
                </a:lnTo>
                <a:lnTo>
                  <a:pt x="284" y="64"/>
                </a:lnTo>
                <a:lnTo>
                  <a:pt x="286" y="64"/>
                </a:lnTo>
                <a:lnTo>
                  <a:pt x="289" y="64"/>
                </a:lnTo>
                <a:lnTo>
                  <a:pt x="293" y="64"/>
                </a:lnTo>
                <a:lnTo>
                  <a:pt x="295" y="64"/>
                </a:lnTo>
                <a:lnTo>
                  <a:pt x="297" y="67"/>
                </a:lnTo>
                <a:lnTo>
                  <a:pt x="304" y="71"/>
                </a:lnTo>
                <a:lnTo>
                  <a:pt x="309" y="76"/>
                </a:lnTo>
                <a:lnTo>
                  <a:pt x="316" y="80"/>
                </a:lnTo>
                <a:lnTo>
                  <a:pt x="321" y="85"/>
                </a:lnTo>
                <a:lnTo>
                  <a:pt x="327" y="89"/>
                </a:lnTo>
                <a:lnTo>
                  <a:pt x="335" y="90"/>
                </a:lnTo>
                <a:lnTo>
                  <a:pt x="342" y="93"/>
                </a:lnTo>
                <a:lnTo>
                  <a:pt x="349" y="95"/>
                </a:lnTo>
                <a:lnTo>
                  <a:pt x="352" y="97"/>
                </a:lnTo>
                <a:lnTo>
                  <a:pt x="353" y="97"/>
                </a:lnTo>
                <a:lnTo>
                  <a:pt x="353" y="99"/>
                </a:lnTo>
                <a:lnTo>
                  <a:pt x="355" y="99"/>
                </a:lnTo>
                <a:lnTo>
                  <a:pt x="355" y="102"/>
                </a:lnTo>
                <a:lnTo>
                  <a:pt x="353" y="104"/>
                </a:lnTo>
                <a:lnTo>
                  <a:pt x="353" y="106"/>
                </a:lnTo>
                <a:lnTo>
                  <a:pt x="352" y="109"/>
                </a:lnTo>
                <a:lnTo>
                  <a:pt x="349" y="111"/>
                </a:lnTo>
                <a:lnTo>
                  <a:pt x="347" y="113"/>
                </a:lnTo>
                <a:lnTo>
                  <a:pt x="344" y="115"/>
                </a:lnTo>
                <a:lnTo>
                  <a:pt x="342" y="116"/>
                </a:lnTo>
                <a:lnTo>
                  <a:pt x="342" y="119"/>
                </a:lnTo>
                <a:lnTo>
                  <a:pt x="339" y="121"/>
                </a:lnTo>
                <a:lnTo>
                  <a:pt x="339" y="123"/>
                </a:lnTo>
                <a:lnTo>
                  <a:pt x="339" y="125"/>
                </a:lnTo>
                <a:lnTo>
                  <a:pt x="339" y="128"/>
                </a:lnTo>
                <a:lnTo>
                  <a:pt x="339" y="130"/>
                </a:lnTo>
                <a:lnTo>
                  <a:pt x="337" y="130"/>
                </a:lnTo>
                <a:lnTo>
                  <a:pt x="335" y="135"/>
                </a:lnTo>
                <a:lnTo>
                  <a:pt x="332" y="137"/>
                </a:lnTo>
                <a:lnTo>
                  <a:pt x="330" y="141"/>
                </a:lnTo>
                <a:lnTo>
                  <a:pt x="327" y="145"/>
                </a:lnTo>
                <a:lnTo>
                  <a:pt x="325" y="147"/>
                </a:lnTo>
                <a:lnTo>
                  <a:pt x="325" y="152"/>
                </a:lnTo>
                <a:lnTo>
                  <a:pt x="325" y="154"/>
                </a:lnTo>
                <a:lnTo>
                  <a:pt x="325" y="158"/>
                </a:lnTo>
                <a:lnTo>
                  <a:pt x="327" y="161"/>
                </a:lnTo>
                <a:lnTo>
                  <a:pt x="332" y="161"/>
                </a:lnTo>
                <a:lnTo>
                  <a:pt x="335" y="161"/>
                </a:lnTo>
                <a:lnTo>
                  <a:pt x="339" y="161"/>
                </a:lnTo>
                <a:lnTo>
                  <a:pt x="342" y="158"/>
                </a:lnTo>
                <a:lnTo>
                  <a:pt x="347" y="158"/>
                </a:lnTo>
                <a:lnTo>
                  <a:pt x="352" y="158"/>
                </a:lnTo>
                <a:lnTo>
                  <a:pt x="353" y="161"/>
                </a:lnTo>
                <a:lnTo>
                  <a:pt x="355" y="161"/>
                </a:lnTo>
                <a:lnTo>
                  <a:pt x="358" y="163"/>
                </a:lnTo>
                <a:lnTo>
                  <a:pt x="360" y="165"/>
                </a:lnTo>
                <a:lnTo>
                  <a:pt x="362" y="167"/>
                </a:lnTo>
                <a:lnTo>
                  <a:pt x="365" y="167"/>
                </a:lnTo>
                <a:lnTo>
                  <a:pt x="367" y="167"/>
                </a:lnTo>
                <a:lnTo>
                  <a:pt x="370" y="167"/>
                </a:lnTo>
                <a:lnTo>
                  <a:pt x="370" y="165"/>
                </a:lnTo>
                <a:lnTo>
                  <a:pt x="372" y="167"/>
                </a:lnTo>
                <a:lnTo>
                  <a:pt x="375" y="170"/>
                </a:lnTo>
                <a:lnTo>
                  <a:pt x="377" y="171"/>
                </a:lnTo>
                <a:lnTo>
                  <a:pt x="379" y="171"/>
                </a:lnTo>
                <a:lnTo>
                  <a:pt x="382" y="171"/>
                </a:lnTo>
                <a:lnTo>
                  <a:pt x="382" y="170"/>
                </a:lnTo>
                <a:lnTo>
                  <a:pt x="383" y="170"/>
                </a:lnTo>
                <a:lnTo>
                  <a:pt x="386" y="170"/>
                </a:lnTo>
                <a:lnTo>
                  <a:pt x="388" y="170"/>
                </a:lnTo>
                <a:lnTo>
                  <a:pt x="390" y="170"/>
                </a:lnTo>
                <a:lnTo>
                  <a:pt x="393" y="170"/>
                </a:lnTo>
                <a:lnTo>
                  <a:pt x="395" y="170"/>
                </a:lnTo>
                <a:lnTo>
                  <a:pt x="398" y="170"/>
                </a:lnTo>
                <a:lnTo>
                  <a:pt x="400" y="170"/>
                </a:lnTo>
                <a:lnTo>
                  <a:pt x="400" y="167"/>
                </a:lnTo>
                <a:lnTo>
                  <a:pt x="400" y="165"/>
                </a:lnTo>
                <a:lnTo>
                  <a:pt x="402" y="163"/>
                </a:lnTo>
                <a:lnTo>
                  <a:pt x="402" y="161"/>
                </a:lnTo>
                <a:lnTo>
                  <a:pt x="405" y="161"/>
                </a:lnTo>
                <a:lnTo>
                  <a:pt x="407" y="161"/>
                </a:lnTo>
                <a:lnTo>
                  <a:pt x="410" y="161"/>
                </a:lnTo>
                <a:lnTo>
                  <a:pt x="411" y="163"/>
                </a:lnTo>
                <a:lnTo>
                  <a:pt x="413" y="165"/>
                </a:lnTo>
                <a:lnTo>
                  <a:pt x="416" y="165"/>
                </a:lnTo>
                <a:lnTo>
                  <a:pt x="418" y="165"/>
                </a:lnTo>
                <a:lnTo>
                  <a:pt x="418" y="163"/>
                </a:lnTo>
                <a:lnTo>
                  <a:pt x="421" y="161"/>
                </a:lnTo>
                <a:lnTo>
                  <a:pt x="423" y="158"/>
                </a:lnTo>
                <a:lnTo>
                  <a:pt x="423" y="156"/>
                </a:lnTo>
                <a:lnTo>
                  <a:pt x="428" y="152"/>
                </a:lnTo>
                <a:lnTo>
                  <a:pt x="433" y="149"/>
                </a:lnTo>
                <a:lnTo>
                  <a:pt x="438" y="145"/>
                </a:lnTo>
                <a:lnTo>
                  <a:pt x="440" y="141"/>
                </a:lnTo>
                <a:lnTo>
                  <a:pt x="444" y="137"/>
                </a:lnTo>
                <a:lnTo>
                  <a:pt x="446" y="132"/>
                </a:lnTo>
                <a:lnTo>
                  <a:pt x="446" y="128"/>
                </a:lnTo>
                <a:lnTo>
                  <a:pt x="446" y="123"/>
                </a:lnTo>
                <a:lnTo>
                  <a:pt x="446" y="121"/>
                </a:lnTo>
                <a:lnTo>
                  <a:pt x="446" y="119"/>
                </a:lnTo>
                <a:lnTo>
                  <a:pt x="444" y="116"/>
                </a:lnTo>
                <a:lnTo>
                  <a:pt x="444" y="115"/>
                </a:lnTo>
                <a:lnTo>
                  <a:pt x="444" y="113"/>
                </a:lnTo>
                <a:lnTo>
                  <a:pt x="446" y="113"/>
                </a:lnTo>
                <a:lnTo>
                  <a:pt x="446" y="111"/>
                </a:lnTo>
                <a:lnTo>
                  <a:pt x="451" y="111"/>
                </a:lnTo>
                <a:lnTo>
                  <a:pt x="453" y="111"/>
                </a:lnTo>
                <a:lnTo>
                  <a:pt x="453" y="113"/>
                </a:lnTo>
                <a:lnTo>
                  <a:pt x="456" y="113"/>
                </a:lnTo>
                <a:lnTo>
                  <a:pt x="458" y="113"/>
                </a:lnTo>
                <a:lnTo>
                  <a:pt x="461" y="113"/>
                </a:lnTo>
                <a:lnTo>
                  <a:pt x="463" y="113"/>
                </a:lnTo>
                <a:lnTo>
                  <a:pt x="463" y="115"/>
                </a:lnTo>
                <a:lnTo>
                  <a:pt x="466" y="116"/>
                </a:lnTo>
                <a:lnTo>
                  <a:pt x="468" y="116"/>
                </a:lnTo>
                <a:lnTo>
                  <a:pt x="469" y="119"/>
                </a:lnTo>
                <a:lnTo>
                  <a:pt x="469" y="121"/>
                </a:lnTo>
                <a:lnTo>
                  <a:pt x="472" y="123"/>
                </a:lnTo>
                <a:lnTo>
                  <a:pt x="474" y="125"/>
                </a:lnTo>
                <a:lnTo>
                  <a:pt x="474" y="128"/>
                </a:lnTo>
                <a:lnTo>
                  <a:pt x="472" y="130"/>
                </a:lnTo>
                <a:lnTo>
                  <a:pt x="472" y="135"/>
                </a:lnTo>
                <a:lnTo>
                  <a:pt x="472" y="137"/>
                </a:lnTo>
                <a:lnTo>
                  <a:pt x="472" y="139"/>
                </a:lnTo>
                <a:lnTo>
                  <a:pt x="472" y="142"/>
                </a:lnTo>
                <a:lnTo>
                  <a:pt x="472" y="145"/>
                </a:lnTo>
                <a:lnTo>
                  <a:pt x="472" y="147"/>
                </a:lnTo>
                <a:lnTo>
                  <a:pt x="469" y="149"/>
                </a:lnTo>
                <a:lnTo>
                  <a:pt x="468" y="152"/>
                </a:lnTo>
                <a:lnTo>
                  <a:pt x="466" y="154"/>
                </a:lnTo>
                <a:lnTo>
                  <a:pt x="463" y="154"/>
                </a:lnTo>
                <a:lnTo>
                  <a:pt x="461" y="154"/>
                </a:lnTo>
                <a:lnTo>
                  <a:pt x="463" y="156"/>
                </a:lnTo>
                <a:lnTo>
                  <a:pt x="461" y="156"/>
                </a:lnTo>
                <a:lnTo>
                  <a:pt x="461" y="158"/>
                </a:lnTo>
                <a:lnTo>
                  <a:pt x="458" y="161"/>
                </a:lnTo>
                <a:lnTo>
                  <a:pt x="456" y="161"/>
                </a:lnTo>
                <a:lnTo>
                  <a:pt x="456" y="163"/>
                </a:lnTo>
                <a:lnTo>
                  <a:pt x="453" y="163"/>
                </a:lnTo>
                <a:lnTo>
                  <a:pt x="449" y="165"/>
                </a:lnTo>
                <a:lnTo>
                  <a:pt x="444" y="167"/>
                </a:lnTo>
                <a:lnTo>
                  <a:pt x="441" y="170"/>
                </a:lnTo>
                <a:lnTo>
                  <a:pt x="438" y="171"/>
                </a:lnTo>
                <a:lnTo>
                  <a:pt x="433" y="173"/>
                </a:lnTo>
                <a:lnTo>
                  <a:pt x="428" y="175"/>
                </a:lnTo>
                <a:lnTo>
                  <a:pt x="423" y="178"/>
                </a:lnTo>
                <a:lnTo>
                  <a:pt x="418" y="180"/>
                </a:lnTo>
                <a:lnTo>
                  <a:pt x="413" y="182"/>
                </a:lnTo>
                <a:lnTo>
                  <a:pt x="411" y="187"/>
                </a:lnTo>
                <a:lnTo>
                  <a:pt x="410" y="189"/>
                </a:lnTo>
                <a:lnTo>
                  <a:pt x="407" y="193"/>
                </a:lnTo>
                <a:lnTo>
                  <a:pt x="402" y="196"/>
                </a:lnTo>
                <a:lnTo>
                  <a:pt x="400" y="199"/>
                </a:lnTo>
                <a:lnTo>
                  <a:pt x="398" y="201"/>
                </a:lnTo>
                <a:lnTo>
                  <a:pt x="393" y="204"/>
                </a:lnTo>
                <a:lnTo>
                  <a:pt x="390" y="206"/>
                </a:lnTo>
                <a:lnTo>
                  <a:pt x="388" y="206"/>
                </a:lnTo>
                <a:lnTo>
                  <a:pt x="388" y="208"/>
                </a:lnTo>
                <a:lnTo>
                  <a:pt x="386" y="210"/>
                </a:lnTo>
                <a:lnTo>
                  <a:pt x="383" y="213"/>
                </a:lnTo>
                <a:lnTo>
                  <a:pt x="382" y="215"/>
                </a:lnTo>
                <a:lnTo>
                  <a:pt x="379" y="217"/>
                </a:lnTo>
                <a:lnTo>
                  <a:pt x="375" y="222"/>
                </a:lnTo>
                <a:lnTo>
                  <a:pt x="370" y="227"/>
                </a:lnTo>
                <a:lnTo>
                  <a:pt x="365" y="234"/>
                </a:lnTo>
                <a:lnTo>
                  <a:pt x="362" y="243"/>
                </a:lnTo>
                <a:lnTo>
                  <a:pt x="358" y="250"/>
                </a:lnTo>
                <a:lnTo>
                  <a:pt x="355" y="258"/>
                </a:lnTo>
                <a:lnTo>
                  <a:pt x="353" y="265"/>
                </a:lnTo>
                <a:lnTo>
                  <a:pt x="352" y="274"/>
                </a:lnTo>
                <a:lnTo>
                  <a:pt x="352" y="276"/>
                </a:lnTo>
                <a:lnTo>
                  <a:pt x="349" y="277"/>
                </a:lnTo>
                <a:lnTo>
                  <a:pt x="347" y="279"/>
                </a:lnTo>
                <a:lnTo>
                  <a:pt x="344" y="282"/>
                </a:lnTo>
                <a:lnTo>
                  <a:pt x="344" y="284"/>
                </a:lnTo>
                <a:lnTo>
                  <a:pt x="342" y="286"/>
                </a:lnTo>
                <a:lnTo>
                  <a:pt x="342" y="288"/>
                </a:lnTo>
                <a:lnTo>
                  <a:pt x="339" y="291"/>
                </a:lnTo>
                <a:lnTo>
                  <a:pt x="339" y="293"/>
                </a:lnTo>
                <a:lnTo>
                  <a:pt x="342" y="295"/>
                </a:lnTo>
                <a:lnTo>
                  <a:pt x="342" y="297"/>
                </a:lnTo>
                <a:lnTo>
                  <a:pt x="342" y="300"/>
                </a:lnTo>
                <a:lnTo>
                  <a:pt x="344" y="302"/>
                </a:lnTo>
                <a:lnTo>
                  <a:pt x="344" y="304"/>
                </a:lnTo>
                <a:lnTo>
                  <a:pt x="344" y="308"/>
                </a:lnTo>
                <a:lnTo>
                  <a:pt x="344" y="310"/>
                </a:lnTo>
                <a:lnTo>
                  <a:pt x="344" y="314"/>
                </a:lnTo>
                <a:lnTo>
                  <a:pt x="342" y="317"/>
                </a:lnTo>
                <a:lnTo>
                  <a:pt x="342" y="321"/>
                </a:lnTo>
                <a:lnTo>
                  <a:pt x="342" y="323"/>
                </a:lnTo>
                <a:lnTo>
                  <a:pt x="342" y="328"/>
                </a:lnTo>
                <a:lnTo>
                  <a:pt x="342" y="331"/>
                </a:lnTo>
                <a:lnTo>
                  <a:pt x="339" y="334"/>
                </a:lnTo>
                <a:lnTo>
                  <a:pt x="337" y="334"/>
                </a:lnTo>
                <a:lnTo>
                  <a:pt x="337" y="336"/>
                </a:lnTo>
                <a:lnTo>
                  <a:pt x="335" y="336"/>
                </a:lnTo>
                <a:lnTo>
                  <a:pt x="335" y="338"/>
                </a:lnTo>
                <a:lnTo>
                  <a:pt x="332" y="340"/>
                </a:lnTo>
                <a:lnTo>
                  <a:pt x="332" y="343"/>
                </a:lnTo>
                <a:lnTo>
                  <a:pt x="332" y="345"/>
                </a:lnTo>
                <a:lnTo>
                  <a:pt x="332" y="347"/>
                </a:lnTo>
                <a:lnTo>
                  <a:pt x="330" y="349"/>
                </a:lnTo>
                <a:lnTo>
                  <a:pt x="330" y="352"/>
                </a:lnTo>
                <a:lnTo>
                  <a:pt x="330" y="354"/>
                </a:lnTo>
                <a:lnTo>
                  <a:pt x="327" y="356"/>
                </a:lnTo>
                <a:lnTo>
                  <a:pt x="327" y="360"/>
                </a:lnTo>
                <a:lnTo>
                  <a:pt x="327" y="362"/>
                </a:lnTo>
                <a:lnTo>
                  <a:pt x="327" y="366"/>
                </a:lnTo>
                <a:lnTo>
                  <a:pt x="330" y="369"/>
                </a:lnTo>
                <a:lnTo>
                  <a:pt x="330" y="373"/>
                </a:lnTo>
                <a:lnTo>
                  <a:pt x="332" y="375"/>
                </a:lnTo>
                <a:lnTo>
                  <a:pt x="335" y="378"/>
                </a:lnTo>
                <a:lnTo>
                  <a:pt x="339" y="378"/>
                </a:lnTo>
                <a:lnTo>
                  <a:pt x="342" y="380"/>
                </a:lnTo>
                <a:lnTo>
                  <a:pt x="344" y="382"/>
                </a:lnTo>
                <a:lnTo>
                  <a:pt x="347" y="382"/>
                </a:lnTo>
                <a:lnTo>
                  <a:pt x="349" y="384"/>
                </a:lnTo>
                <a:lnTo>
                  <a:pt x="349" y="386"/>
                </a:lnTo>
                <a:lnTo>
                  <a:pt x="352" y="388"/>
                </a:lnTo>
                <a:lnTo>
                  <a:pt x="353" y="390"/>
                </a:lnTo>
                <a:lnTo>
                  <a:pt x="355" y="390"/>
                </a:lnTo>
                <a:lnTo>
                  <a:pt x="355" y="392"/>
                </a:lnTo>
                <a:lnTo>
                  <a:pt x="358" y="392"/>
                </a:lnTo>
                <a:lnTo>
                  <a:pt x="358" y="395"/>
                </a:lnTo>
                <a:lnTo>
                  <a:pt x="360" y="395"/>
                </a:lnTo>
                <a:lnTo>
                  <a:pt x="360" y="397"/>
                </a:lnTo>
                <a:lnTo>
                  <a:pt x="360" y="399"/>
                </a:lnTo>
                <a:lnTo>
                  <a:pt x="360" y="401"/>
                </a:lnTo>
                <a:lnTo>
                  <a:pt x="360" y="404"/>
                </a:lnTo>
                <a:lnTo>
                  <a:pt x="358" y="406"/>
                </a:lnTo>
                <a:lnTo>
                  <a:pt x="355" y="408"/>
                </a:lnTo>
                <a:lnTo>
                  <a:pt x="355" y="410"/>
                </a:lnTo>
                <a:lnTo>
                  <a:pt x="353" y="412"/>
                </a:lnTo>
                <a:lnTo>
                  <a:pt x="355" y="414"/>
                </a:lnTo>
                <a:lnTo>
                  <a:pt x="355" y="416"/>
                </a:lnTo>
                <a:lnTo>
                  <a:pt x="358" y="418"/>
                </a:lnTo>
                <a:lnTo>
                  <a:pt x="358" y="421"/>
                </a:lnTo>
                <a:lnTo>
                  <a:pt x="360" y="423"/>
                </a:lnTo>
                <a:lnTo>
                  <a:pt x="362" y="425"/>
                </a:lnTo>
                <a:lnTo>
                  <a:pt x="365" y="425"/>
                </a:lnTo>
                <a:lnTo>
                  <a:pt x="367" y="425"/>
                </a:lnTo>
                <a:lnTo>
                  <a:pt x="370" y="425"/>
                </a:lnTo>
                <a:lnTo>
                  <a:pt x="372" y="425"/>
                </a:lnTo>
                <a:lnTo>
                  <a:pt x="372" y="427"/>
                </a:lnTo>
                <a:lnTo>
                  <a:pt x="372" y="430"/>
                </a:lnTo>
                <a:lnTo>
                  <a:pt x="372" y="432"/>
                </a:lnTo>
                <a:lnTo>
                  <a:pt x="372" y="434"/>
                </a:lnTo>
                <a:lnTo>
                  <a:pt x="372" y="436"/>
                </a:lnTo>
                <a:lnTo>
                  <a:pt x="372" y="438"/>
                </a:lnTo>
                <a:lnTo>
                  <a:pt x="372" y="440"/>
                </a:lnTo>
                <a:lnTo>
                  <a:pt x="372" y="442"/>
                </a:lnTo>
                <a:lnTo>
                  <a:pt x="372" y="444"/>
                </a:lnTo>
                <a:lnTo>
                  <a:pt x="367" y="449"/>
                </a:lnTo>
                <a:lnTo>
                  <a:pt x="365" y="453"/>
                </a:lnTo>
                <a:lnTo>
                  <a:pt x="360" y="458"/>
                </a:lnTo>
                <a:lnTo>
                  <a:pt x="358" y="462"/>
                </a:lnTo>
                <a:lnTo>
                  <a:pt x="355" y="466"/>
                </a:lnTo>
                <a:lnTo>
                  <a:pt x="352" y="470"/>
                </a:lnTo>
                <a:lnTo>
                  <a:pt x="347" y="475"/>
                </a:lnTo>
                <a:lnTo>
                  <a:pt x="342" y="477"/>
                </a:lnTo>
                <a:lnTo>
                  <a:pt x="335" y="482"/>
                </a:lnTo>
                <a:lnTo>
                  <a:pt x="327" y="486"/>
                </a:lnTo>
                <a:lnTo>
                  <a:pt x="321" y="488"/>
                </a:lnTo>
                <a:lnTo>
                  <a:pt x="312" y="491"/>
                </a:lnTo>
                <a:lnTo>
                  <a:pt x="304" y="492"/>
                </a:lnTo>
                <a:lnTo>
                  <a:pt x="295" y="494"/>
                </a:lnTo>
                <a:lnTo>
                  <a:pt x="289" y="496"/>
                </a:lnTo>
                <a:lnTo>
                  <a:pt x="279" y="496"/>
                </a:lnTo>
                <a:lnTo>
                  <a:pt x="265" y="499"/>
                </a:lnTo>
                <a:lnTo>
                  <a:pt x="263" y="501"/>
                </a:lnTo>
                <a:lnTo>
                  <a:pt x="258" y="503"/>
                </a:lnTo>
                <a:lnTo>
                  <a:pt x="253" y="503"/>
                </a:lnTo>
                <a:lnTo>
                  <a:pt x="251" y="503"/>
                </a:lnTo>
                <a:lnTo>
                  <a:pt x="246" y="503"/>
                </a:lnTo>
                <a:lnTo>
                  <a:pt x="241" y="503"/>
                </a:lnTo>
                <a:lnTo>
                  <a:pt x="239" y="501"/>
                </a:lnTo>
                <a:lnTo>
                  <a:pt x="235" y="499"/>
                </a:lnTo>
                <a:lnTo>
                  <a:pt x="233" y="499"/>
                </a:lnTo>
                <a:lnTo>
                  <a:pt x="230" y="499"/>
                </a:lnTo>
                <a:lnTo>
                  <a:pt x="230" y="501"/>
                </a:lnTo>
                <a:lnTo>
                  <a:pt x="230" y="503"/>
                </a:lnTo>
                <a:lnTo>
                  <a:pt x="228" y="505"/>
                </a:lnTo>
                <a:lnTo>
                  <a:pt x="228" y="508"/>
                </a:lnTo>
                <a:lnTo>
                  <a:pt x="230" y="508"/>
                </a:lnTo>
                <a:lnTo>
                  <a:pt x="230" y="510"/>
                </a:lnTo>
                <a:lnTo>
                  <a:pt x="233" y="510"/>
                </a:lnTo>
                <a:lnTo>
                  <a:pt x="235" y="510"/>
                </a:lnTo>
                <a:lnTo>
                  <a:pt x="236" y="510"/>
                </a:lnTo>
                <a:lnTo>
                  <a:pt x="236" y="512"/>
                </a:lnTo>
                <a:lnTo>
                  <a:pt x="239" y="514"/>
                </a:lnTo>
                <a:lnTo>
                  <a:pt x="239" y="517"/>
                </a:lnTo>
                <a:lnTo>
                  <a:pt x="236" y="518"/>
                </a:lnTo>
                <a:lnTo>
                  <a:pt x="236" y="520"/>
                </a:lnTo>
                <a:lnTo>
                  <a:pt x="235" y="520"/>
                </a:lnTo>
                <a:lnTo>
                  <a:pt x="235" y="522"/>
                </a:lnTo>
                <a:lnTo>
                  <a:pt x="235" y="525"/>
                </a:lnTo>
                <a:lnTo>
                  <a:pt x="235" y="527"/>
                </a:lnTo>
                <a:lnTo>
                  <a:pt x="233" y="527"/>
                </a:lnTo>
                <a:lnTo>
                  <a:pt x="230" y="529"/>
                </a:lnTo>
                <a:lnTo>
                  <a:pt x="228" y="529"/>
                </a:lnTo>
                <a:lnTo>
                  <a:pt x="228" y="531"/>
                </a:lnTo>
                <a:lnTo>
                  <a:pt x="225" y="531"/>
                </a:lnTo>
                <a:lnTo>
                  <a:pt x="225" y="534"/>
                </a:lnTo>
                <a:lnTo>
                  <a:pt x="225" y="536"/>
                </a:lnTo>
                <a:lnTo>
                  <a:pt x="228" y="536"/>
                </a:lnTo>
                <a:lnTo>
                  <a:pt x="228" y="538"/>
                </a:lnTo>
                <a:lnTo>
                  <a:pt x="228" y="540"/>
                </a:lnTo>
                <a:lnTo>
                  <a:pt x="230" y="540"/>
                </a:lnTo>
                <a:lnTo>
                  <a:pt x="230" y="543"/>
                </a:lnTo>
                <a:lnTo>
                  <a:pt x="233" y="543"/>
                </a:lnTo>
                <a:lnTo>
                  <a:pt x="233" y="545"/>
                </a:lnTo>
                <a:lnTo>
                  <a:pt x="233" y="546"/>
                </a:lnTo>
                <a:lnTo>
                  <a:pt x="233" y="548"/>
                </a:lnTo>
                <a:lnTo>
                  <a:pt x="233" y="551"/>
                </a:lnTo>
                <a:lnTo>
                  <a:pt x="233" y="553"/>
                </a:lnTo>
                <a:lnTo>
                  <a:pt x="230" y="553"/>
                </a:lnTo>
                <a:lnTo>
                  <a:pt x="230" y="555"/>
                </a:lnTo>
                <a:lnTo>
                  <a:pt x="228" y="557"/>
                </a:lnTo>
                <a:lnTo>
                  <a:pt x="225" y="557"/>
                </a:lnTo>
                <a:lnTo>
                  <a:pt x="223" y="557"/>
                </a:lnTo>
                <a:lnTo>
                  <a:pt x="221" y="560"/>
                </a:lnTo>
                <a:lnTo>
                  <a:pt x="218" y="560"/>
                </a:lnTo>
                <a:lnTo>
                  <a:pt x="216" y="560"/>
                </a:lnTo>
                <a:lnTo>
                  <a:pt x="216" y="562"/>
                </a:lnTo>
                <a:lnTo>
                  <a:pt x="216" y="564"/>
                </a:lnTo>
                <a:lnTo>
                  <a:pt x="213" y="564"/>
                </a:lnTo>
                <a:lnTo>
                  <a:pt x="211" y="564"/>
                </a:lnTo>
                <a:lnTo>
                  <a:pt x="209" y="566"/>
                </a:lnTo>
                <a:lnTo>
                  <a:pt x="207" y="566"/>
                </a:lnTo>
                <a:lnTo>
                  <a:pt x="205" y="566"/>
                </a:lnTo>
                <a:lnTo>
                  <a:pt x="202" y="569"/>
                </a:lnTo>
                <a:lnTo>
                  <a:pt x="200" y="569"/>
                </a:lnTo>
                <a:lnTo>
                  <a:pt x="198" y="566"/>
                </a:lnTo>
                <a:lnTo>
                  <a:pt x="195" y="566"/>
                </a:lnTo>
                <a:lnTo>
                  <a:pt x="193" y="566"/>
                </a:lnTo>
                <a:lnTo>
                  <a:pt x="193" y="564"/>
                </a:lnTo>
                <a:lnTo>
                  <a:pt x="190" y="564"/>
                </a:lnTo>
                <a:lnTo>
                  <a:pt x="188" y="564"/>
                </a:lnTo>
                <a:lnTo>
                  <a:pt x="185" y="562"/>
                </a:lnTo>
                <a:lnTo>
                  <a:pt x="183" y="562"/>
                </a:lnTo>
                <a:lnTo>
                  <a:pt x="183" y="560"/>
                </a:lnTo>
                <a:lnTo>
                  <a:pt x="181" y="560"/>
                </a:lnTo>
                <a:lnTo>
                  <a:pt x="179" y="560"/>
                </a:lnTo>
                <a:lnTo>
                  <a:pt x="177" y="560"/>
                </a:lnTo>
                <a:lnTo>
                  <a:pt x="175" y="560"/>
                </a:lnTo>
                <a:lnTo>
                  <a:pt x="172" y="560"/>
                </a:lnTo>
                <a:lnTo>
                  <a:pt x="170" y="560"/>
                </a:lnTo>
                <a:lnTo>
                  <a:pt x="170" y="557"/>
                </a:lnTo>
                <a:lnTo>
                  <a:pt x="170" y="555"/>
                </a:lnTo>
                <a:lnTo>
                  <a:pt x="170" y="553"/>
                </a:lnTo>
                <a:lnTo>
                  <a:pt x="167" y="553"/>
                </a:lnTo>
                <a:lnTo>
                  <a:pt x="165" y="553"/>
                </a:lnTo>
                <a:lnTo>
                  <a:pt x="162" y="555"/>
                </a:lnTo>
                <a:lnTo>
                  <a:pt x="162" y="557"/>
                </a:lnTo>
                <a:lnTo>
                  <a:pt x="160" y="560"/>
                </a:lnTo>
                <a:lnTo>
                  <a:pt x="160" y="562"/>
                </a:lnTo>
                <a:lnTo>
                  <a:pt x="160" y="564"/>
                </a:lnTo>
                <a:lnTo>
                  <a:pt x="160" y="566"/>
                </a:lnTo>
                <a:lnTo>
                  <a:pt x="162" y="569"/>
                </a:lnTo>
                <a:lnTo>
                  <a:pt x="162" y="571"/>
                </a:lnTo>
                <a:lnTo>
                  <a:pt x="162" y="572"/>
                </a:lnTo>
                <a:lnTo>
                  <a:pt x="165" y="572"/>
                </a:lnTo>
                <a:lnTo>
                  <a:pt x="165" y="574"/>
                </a:lnTo>
                <a:lnTo>
                  <a:pt x="167" y="574"/>
                </a:lnTo>
                <a:lnTo>
                  <a:pt x="167" y="577"/>
                </a:lnTo>
                <a:lnTo>
                  <a:pt x="170" y="579"/>
                </a:lnTo>
                <a:lnTo>
                  <a:pt x="170" y="581"/>
                </a:lnTo>
                <a:lnTo>
                  <a:pt x="167" y="583"/>
                </a:lnTo>
                <a:lnTo>
                  <a:pt x="167" y="586"/>
                </a:lnTo>
                <a:lnTo>
                  <a:pt x="165" y="586"/>
                </a:lnTo>
                <a:lnTo>
                  <a:pt x="165" y="588"/>
                </a:lnTo>
                <a:lnTo>
                  <a:pt x="165" y="590"/>
                </a:lnTo>
                <a:lnTo>
                  <a:pt x="167" y="590"/>
                </a:lnTo>
                <a:lnTo>
                  <a:pt x="167" y="592"/>
                </a:lnTo>
                <a:lnTo>
                  <a:pt x="170" y="592"/>
                </a:lnTo>
                <a:lnTo>
                  <a:pt x="172" y="592"/>
                </a:lnTo>
                <a:lnTo>
                  <a:pt x="175" y="592"/>
                </a:lnTo>
                <a:lnTo>
                  <a:pt x="175" y="595"/>
                </a:lnTo>
                <a:lnTo>
                  <a:pt x="177" y="595"/>
                </a:lnTo>
                <a:lnTo>
                  <a:pt x="179" y="595"/>
                </a:lnTo>
                <a:lnTo>
                  <a:pt x="179" y="597"/>
                </a:lnTo>
                <a:lnTo>
                  <a:pt x="181" y="597"/>
                </a:lnTo>
                <a:lnTo>
                  <a:pt x="181" y="598"/>
                </a:lnTo>
                <a:lnTo>
                  <a:pt x="181" y="600"/>
                </a:lnTo>
                <a:lnTo>
                  <a:pt x="183" y="600"/>
                </a:lnTo>
                <a:lnTo>
                  <a:pt x="185" y="600"/>
                </a:lnTo>
                <a:lnTo>
                  <a:pt x="188" y="600"/>
                </a:lnTo>
                <a:lnTo>
                  <a:pt x="188" y="598"/>
                </a:lnTo>
                <a:lnTo>
                  <a:pt x="188" y="597"/>
                </a:lnTo>
                <a:lnTo>
                  <a:pt x="185" y="597"/>
                </a:lnTo>
                <a:lnTo>
                  <a:pt x="185" y="595"/>
                </a:lnTo>
                <a:lnTo>
                  <a:pt x="185" y="592"/>
                </a:lnTo>
                <a:lnTo>
                  <a:pt x="188" y="592"/>
                </a:lnTo>
                <a:lnTo>
                  <a:pt x="190" y="592"/>
                </a:lnTo>
                <a:lnTo>
                  <a:pt x="193" y="592"/>
                </a:lnTo>
                <a:lnTo>
                  <a:pt x="195" y="592"/>
                </a:lnTo>
                <a:lnTo>
                  <a:pt x="198" y="595"/>
                </a:lnTo>
                <a:lnTo>
                  <a:pt x="200" y="595"/>
                </a:lnTo>
                <a:lnTo>
                  <a:pt x="200" y="597"/>
                </a:lnTo>
                <a:lnTo>
                  <a:pt x="200" y="598"/>
                </a:lnTo>
                <a:lnTo>
                  <a:pt x="200" y="603"/>
                </a:lnTo>
                <a:lnTo>
                  <a:pt x="200" y="605"/>
                </a:lnTo>
                <a:lnTo>
                  <a:pt x="198" y="607"/>
                </a:lnTo>
                <a:lnTo>
                  <a:pt x="198" y="609"/>
                </a:lnTo>
                <a:lnTo>
                  <a:pt x="195" y="612"/>
                </a:lnTo>
                <a:lnTo>
                  <a:pt x="193" y="612"/>
                </a:lnTo>
                <a:lnTo>
                  <a:pt x="190" y="612"/>
                </a:lnTo>
                <a:lnTo>
                  <a:pt x="188" y="612"/>
                </a:lnTo>
                <a:lnTo>
                  <a:pt x="185" y="609"/>
                </a:lnTo>
                <a:lnTo>
                  <a:pt x="183" y="609"/>
                </a:lnTo>
                <a:lnTo>
                  <a:pt x="181" y="607"/>
                </a:lnTo>
                <a:lnTo>
                  <a:pt x="179" y="607"/>
                </a:lnTo>
                <a:lnTo>
                  <a:pt x="177" y="607"/>
                </a:lnTo>
                <a:lnTo>
                  <a:pt x="175" y="607"/>
                </a:lnTo>
                <a:lnTo>
                  <a:pt x="172" y="607"/>
                </a:lnTo>
                <a:lnTo>
                  <a:pt x="172" y="609"/>
                </a:lnTo>
                <a:lnTo>
                  <a:pt x="170" y="612"/>
                </a:lnTo>
                <a:lnTo>
                  <a:pt x="172" y="614"/>
                </a:lnTo>
                <a:lnTo>
                  <a:pt x="175" y="614"/>
                </a:lnTo>
                <a:lnTo>
                  <a:pt x="175" y="616"/>
                </a:lnTo>
                <a:lnTo>
                  <a:pt x="177" y="616"/>
                </a:lnTo>
                <a:lnTo>
                  <a:pt x="179" y="616"/>
                </a:lnTo>
                <a:lnTo>
                  <a:pt x="181" y="616"/>
                </a:lnTo>
                <a:lnTo>
                  <a:pt x="179" y="621"/>
                </a:lnTo>
                <a:lnTo>
                  <a:pt x="177" y="623"/>
                </a:lnTo>
                <a:lnTo>
                  <a:pt x="175" y="625"/>
                </a:lnTo>
                <a:lnTo>
                  <a:pt x="172" y="626"/>
                </a:lnTo>
                <a:lnTo>
                  <a:pt x="170" y="631"/>
                </a:lnTo>
                <a:lnTo>
                  <a:pt x="167" y="633"/>
                </a:lnTo>
                <a:lnTo>
                  <a:pt x="165" y="635"/>
                </a:lnTo>
                <a:lnTo>
                  <a:pt x="165" y="640"/>
                </a:lnTo>
                <a:lnTo>
                  <a:pt x="165" y="642"/>
                </a:lnTo>
                <a:lnTo>
                  <a:pt x="162" y="642"/>
                </a:lnTo>
                <a:lnTo>
                  <a:pt x="162" y="644"/>
                </a:lnTo>
                <a:lnTo>
                  <a:pt x="162" y="647"/>
                </a:lnTo>
                <a:lnTo>
                  <a:pt x="162" y="649"/>
                </a:lnTo>
                <a:lnTo>
                  <a:pt x="162" y="651"/>
                </a:lnTo>
                <a:lnTo>
                  <a:pt x="165" y="652"/>
                </a:lnTo>
                <a:lnTo>
                  <a:pt x="165" y="655"/>
                </a:lnTo>
                <a:lnTo>
                  <a:pt x="165" y="657"/>
                </a:lnTo>
                <a:lnTo>
                  <a:pt x="165" y="659"/>
                </a:lnTo>
                <a:lnTo>
                  <a:pt x="165" y="661"/>
                </a:lnTo>
                <a:lnTo>
                  <a:pt x="162" y="661"/>
                </a:lnTo>
                <a:lnTo>
                  <a:pt x="160" y="661"/>
                </a:lnTo>
                <a:lnTo>
                  <a:pt x="160" y="664"/>
                </a:lnTo>
                <a:lnTo>
                  <a:pt x="160" y="666"/>
                </a:lnTo>
                <a:lnTo>
                  <a:pt x="158" y="666"/>
                </a:lnTo>
                <a:lnTo>
                  <a:pt x="158" y="668"/>
                </a:lnTo>
                <a:lnTo>
                  <a:pt x="158" y="670"/>
                </a:lnTo>
                <a:lnTo>
                  <a:pt x="158" y="673"/>
                </a:lnTo>
                <a:lnTo>
                  <a:pt x="155" y="673"/>
                </a:lnTo>
                <a:lnTo>
                  <a:pt x="153" y="673"/>
                </a:lnTo>
                <a:lnTo>
                  <a:pt x="153" y="675"/>
                </a:lnTo>
                <a:lnTo>
                  <a:pt x="150" y="675"/>
                </a:lnTo>
                <a:lnTo>
                  <a:pt x="149" y="675"/>
                </a:lnTo>
                <a:lnTo>
                  <a:pt x="147" y="675"/>
                </a:lnTo>
                <a:lnTo>
                  <a:pt x="144" y="675"/>
                </a:lnTo>
                <a:lnTo>
                  <a:pt x="144" y="677"/>
                </a:lnTo>
                <a:lnTo>
                  <a:pt x="142" y="677"/>
                </a:lnTo>
                <a:lnTo>
                  <a:pt x="139" y="678"/>
                </a:lnTo>
                <a:lnTo>
                  <a:pt x="137" y="681"/>
                </a:lnTo>
                <a:lnTo>
                  <a:pt x="135" y="683"/>
                </a:lnTo>
                <a:lnTo>
                  <a:pt x="132" y="685"/>
                </a:lnTo>
                <a:lnTo>
                  <a:pt x="130" y="685"/>
                </a:lnTo>
                <a:lnTo>
                  <a:pt x="127" y="687"/>
                </a:lnTo>
                <a:lnTo>
                  <a:pt x="127" y="690"/>
                </a:lnTo>
                <a:lnTo>
                  <a:pt x="125" y="692"/>
                </a:lnTo>
                <a:lnTo>
                  <a:pt x="122" y="696"/>
                </a:lnTo>
                <a:lnTo>
                  <a:pt x="121" y="699"/>
                </a:lnTo>
                <a:lnTo>
                  <a:pt x="119" y="701"/>
                </a:lnTo>
                <a:lnTo>
                  <a:pt x="119" y="705"/>
                </a:lnTo>
                <a:lnTo>
                  <a:pt x="119" y="707"/>
                </a:lnTo>
                <a:lnTo>
                  <a:pt x="116" y="711"/>
                </a:lnTo>
                <a:lnTo>
                  <a:pt x="116" y="713"/>
                </a:lnTo>
                <a:lnTo>
                  <a:pt x="119" y="716"/>
                </a:lnTo>
                <a:lnTo>
                  <a:pt x="121" y="720"/>
                </a:lnTo>
                <a:lnTo>
                  <a:pt x="122" y="725"/>
                </a:lnTo>
                <a:lnTo>
                  <a:pt x="125" y="727"/>
                </a:lnTo>
                <a:lnTo>
                  <a:pt x="127" y="729"/>
                </a:lnTo>
                <a:lnTo>
                  <a:pt x="130" y="731"/>
                </a:lnTo>
                <a:lnTo>
                  <a:pt x="135" y="733"/>
                </a:lnTo>
                <a:lnTo>
                  <a:pt x="139" y="735"/>
                </a:lnTo>
                <a:lnTo>
                  <a:pt x="144" y="735"/>
                </a:lnTo>
                <a:lnTo>
                  <a:pt x="147" y="735"/>
                </a:lnTo>
                <a:lnTo>
                  <a:pt x="149" y="735"/>
                </a:lnTo>
                <a:lnTo>
                  <a:pt x="150" y="735"/>
                </a:lnTo>
                <a:lnTo>
                  <a:pt x="153" y="733"/>
                </a:lnTo>
                <a:lnTo>
                  <a:pt x="155" y="733"/>
                </a:lnTo>
                <a:lnTo>
                  <a:pt x="158" y="735"/>
                </a:lnTo>
                <a:lnTo>
                  <a:pt x="158" y="737"/>
                </a:lnTo>
                <a:lnTo>
                  <a:pt x="160" y="737"/>
                </a:lnTo>
                <a:lnTo>
                  <a:pt x="160" y="739"/>
                </a:lnTo>
                <a:lnTo>
                  <a:pt x="162" y="739"/>
                </a:lnTo>
                <a:lnTo>
                  <a:pt x="160" y="742"/>
                </a:lnTo>
                <a:lnTo>
                  <a:pt x="160" y="744"/>
                </a:lnTo>
                <a:lnTo>
                  <a:pt x="160" y="746"/>
                </a:lnTo>
                <a:lnTo>
                  <a:pt x="160" y="748"/>
                </a:lnTo>
                <a:lnTo>
                  <a:pt x="160" y="751"/>
                </a:lnTo>
                <a:lnTo>
                  <a:pt x="160" y="753"/>
                </a:lnTo>
                <a:lnTo>
                  <a:pt x="158" y="755"/>
                </a:lnTo>
                <a:lnTo>
                  <a:pt x="155" y="755"/>
                </a:lnTo>
                <a:lnTo>
                  <a:pt x="155" y="758"/>
                </a:lnTo>
                <a:lnTo>
                  <a:pt x="158" y="758"/>
                </a:lnTo>
                <a:lnTo>
                  <a:pt x="160" y="758"/>
                </a:lnTo>
                <a:lnTo>
                  <a:pt x="158" y="760"/>
                </a:lnTo>
                <a:lnTo>
                  <a:pt x="158" y="761"/>
                </a:lnTo>
                <a:lnTo>
                  <a:pt x="155" y="763"/>
                </a:lnTo>
                <a:lnTo>
                  <a:pt x="155" y="765"/>
                </a:lnTo>
                <a:lnTo>
                  <a:pt x="153" y="765"/>
                </a:lnTo>
                <a:lnTo>
                  <a:pt x="153" y="768"/>
                </a:lnTo>
                <a:lnTo>
                  <a:pt x="150" y="768"/>
                </a:lnTo>
                <a:lnTo>
                  <a:pt x="149" y="768"/>
                </a:lnTo>
                <a:lnTo>
                  <a:pt x="147" y="770"/>
                </a:lnTo>
                <a:lnTo>
                  <a:pt x="147" y="772"/>
                </a:lnTo>
                <a:lnTo>
                  <a:pt x="144" y="772"/>
                </a:lnTo>
                <a:lnTo>
                  <a:pt x="144" y="774"/>
                </a:lnTo>
                <a:lnTo>
                  <a:pt x="142" y="774"/>
                </a:lnTo>
                <a:lnTo>
                  <a:pt x="142" y="777"/>
                </a:lnTo>
                <a:lnTo>
                  <a:pt x="139" y="777"/>
                </a:lnTo>
                <a:lnTo>
                  <a:pt x="139" y="779"/>
                </a:lnTo>
                <a:lnTo>
                  <a:pt x="137" y="779"/>
                </a:lnTo>
                <a:lnTo>
                  <a:pt x="135" y="781"/>
                </a:lnTo>
                <a:lnTo>
                  <a:pt x="132" y="784"/>
                </a:lnTo>
                <a:lnTo>
                  <a:pt x="132" y="786"/>
                </a:lnTo>
                <a:lnTo>
                  <a:pt x="130" y="786"/>
                </a:lnTo>
                <a:lnTo>
                  <a:pt x="130" y="787"/>
                </a:lnTo>
                <a:lnTo>
                  <a:pt x="130" y="789"/>
                </a:lnTo>
                <a:lnTo>
                  <a:pt x="127" y="791"/>
                </a:lnTo>
                <a:lnTo>
                  <a:pt x="125" y="794"/>
                </a:lnTo>
                <a:lnTo>
                  <a:pt x="122" y="794"/>
                </a:lnTo>
                <a:lnTo>
                  <a:pt x="122" y="796"/>
                </a:lnTo>
                <a:lnTo>
                  <a:pt x="121" y="798"/>
                </a:lnTo>
                <a:lnTo>
                  <a:pt x="121" y="800"/>
                </a:lnTo>
                <a:lnTo>
                  <a:pt x="119" y="800"/>
                </a:lnTo>
                <a:lnTo>
                  <a:pt x="119" y="803"/>
                </a:lnTo>
                <a:lnTo>
                  <a:pt x="121" y="803"/>
                </a:lnTo>
                <a:lnTo>
                  <a:pt x="122" y="803"/>
                </a:lnTo>
                <a:lnTo>
                  <a:pt x="122" y="805"/>
                </a:lnTo>
                <a:lnTo>
                  <a:pt x="125" y="805"/>
                </a:lnTo>
                <a:lnTo>
                  <a:pt x="125" y="807"/>
                </a:lnTo>
                <a:lnTo>
                  <a:pt x="122" y="810"/>
                </a:lnTo>
                <a:lnTo>
                  <a:pt x="122" y="812"/>
                </a:lnTo>
                <a:lnTo>
                  <a:pt x="121" y="813"/>
                </a:lnTo>
                <a:lnTo>
                  <a:pt x="121" y="815"/>
                </a:lnTo>
                <a:lnTo>
                  <a:pt x="121" y="817"/>
                </a:lnTo>
                <a:lnTo>
                  <a:pt x="119" y="820"/>
                </a:lnTo>
                <a:lnTo>
                  <a:pt x="116" y="822"/>
                </a:lnTo>
                <a:lnTo>
                  <a:pt x="116" y="824"/>
                </a:lnTo>
                <a:lnTo>
                  <a:pt x="114" y="824"/>
                </a:lnTo>
                <a:lnTo>
                  <a:pt x="112" y="824"/>
                </a:lnTo>
                <a:lnTo>
                  <a:pt x="109" y="826"/>
                </a:lnTo>
                <a:lnTo>
                  <a:pt x="107" y="826"/>
                </a:lnTo>
                <a:lnTo>
                  <a:pt x="104" y="826"/>
                </a:lnTo>
                <a:lnTo>
                  <a:pt x="102" y="829"/>
                </a:lnTo>
                <a:lnTo>
                  <a:pt x="99" y="831"/>
                </a:lnTo>
                <a:lnTo>
                  <a:pt x="99" y="833"/>
                </a:lnTo>
                <a:lnTo>
                  <a:pt x="99" y="836"/>
                </a:lnTo>
                <a:lnTo>
                  <a:pt x="99" y="838"/>
                </a:lnTo>
                <a:lnTo>
                  <a:pt x="99" y="840"/>
                </a:lnTo>
                <a:lnTo>
                  <a:pt x="97" y="841"/>
                </a:lnTo>
                <a:lnTo>
                  <a:pt x="97" y="843"/>
                </a:lnTo>
                <a:lnTo>
                  <a:pt x="97" y="846"/>
                </a:lnTo>
                <a:lnTo>
                  <a:pt x="95" y="846"/>
                </a:lnTo>
                <a:lnTo>
                  <a:pt x="95" y="848"/>
                </a:lnTo>
                <a:lnTo>
                  <a:pt x="92" y="848"/>
                </a:lnTo>
                <a:lnTo>
                  <a:pt x="92" y="850"/>
                </a:lnTo>
                <a:lnTo>
                  <a:pt x="91" y="850"/>
                </a:lnTo>
                <a:lnTo>
                  <a:pt x="91" y="852"/>
                </a:lnTo>
                <a:lnTo>
                  <a:pt x="92" y="852"/>
                </a:lnTo>
                <a:lnTo>
                  <a:pt x="92" y="855"/>
                </a:lnTo>
                <a:lnTo>
                  <a:pt x="95" y="855"/>
                </a:lnTo>
                <a:lnTo>
                  <a:pt x="97" y="855"/>
                </a:lnTo>
                <a:lnTo>
                  <a:pt x="99" y="859"/>
                </a:lnTo>
                <a:lnTo>
                  <a:pt x="99" y="862"/>
                </a:lnTo>
                <a:lnTo>
                  <a:pt x="102" y="866"/>
                </a:lnTo>
                <a:lnTo>
                  <a:pt x="104" y="867"/>
                </a:lnTo>
                <a:lnTo>
                  <a:pt x="107" y="872"/>
                </a:lnTo>
                <a:lnTo>
                  <a:pt x="122" y="888"/>
                </a:lnTo>
                <a:lnTo>
                  <a:pt x="112" y="878"/>
                </a:lnTo>
                <a:lnTo>
                  <a:pt x="109" y="899"/>
                </a:lnTo>
                <a:lnTo>
                  <a:pt x="106" y="891"/>
                </a:lnTo>
                <a:lnTo>
                  <a:pt x="107" y="883"/>
                </a:lnTo>
                <a:lnTo>
                  <a:pt x="107" y="900"/>
                </a:lnTo>
                <a:lnTo>
                  <a:pt x="99" y="881"/>
                </a:lnTo>
                <a:lnTo>
                  <a:pt x="97" y="890"/>
                </a:lnTo>
                <a:lnTo>
                  <a:pt x="98" y="899"/>
                </a:lnTo>
                <a:lnTo>
                  <a:pt x="83" y="897"/>
                </a:lnTo>
                <a:lnTo>
                  <a:pt x="86" y="902"/>
                </a:lnTo>
                <a:lnTo>
                  <a:pt x="73" y="902"/>
                </a:lnTo>
                <a:lnTo>
                  <a:pt x="77" y="900"/>
                </a:lnTo>
                <a:lnTo>
                  <a:pt x="71" y="902"/>
                </a:lnTo>
                <a:lnTo>
                  <a:pt x="64" y="902"/>
                </a:lnTo>
                <a:lnTo>
                  <a:pt x="61" y="883"/>
                </a:lnTo>
                <a:lnTo>
                  <a:pt x="56" y="883"/>
                </a:lnTo>
                <a:lnTo>
                  <a:pt x="51" y="883"/>
                </a:lnTo>
                <a:lnTo>
                  <a:pt x="48" y="881"/>
                </a:lnTo>
                <a:lnTo>
                  <a:pt x="46" y="878"/>
                </a:lnTo>
                <a:lnTo>
                  <a:pt x="44" y="876"/>
                </a:lnTo>
                <a:lnTo>
                  <a:pt x="41" y="874"/>
                </a:lnTo>
                <a:lnTo>
                  <a:pt x="41" y="872"/>
                </a:lnTo>
                <a:lnTo>
                  <a:pt x="39" y="869"/>
                </a:lnTo>
                <a:lnTo>
                  <a:pt x="36" y="866"/>
                </a:lnTo>
                <a:lnTo>
                  <a:pt x="36" y="864"/>
                </a:lnTo>
                <a:lnTo>
                  <a:pt x="36" y="862"/>
                </a:lnTo>
                <a:lnTo>
                  <a:pt x="36" y="859"/>
                </a:lnTo>
                <a:lnTo>
                  <a:pt x="36" y="857"/>
                </a:lnTo>
                <a:lnTo>
                  <a:pt x="36" y="855"/>
                </a:lnTo>
                <a:lnTo>
                  <a:pt x="36" y="852"/>
                </a:lnTo>
                <a:lnTo>
                  <a:pt x="36" y="848"/>
                </a:lnTo>
                <a:lnTo>
                  <a:pt x="36" y="846"/>
                </a:lnTo>
                <a:lnTo>
                  <a:pt x="34" y="843"/>
                </a:lnTo>
                <a:lnTo>
                  <a:pt x="33" y="843"/>
                </a:lnTo>
                <a:lnTo>
                  <a:pt x="30" y="841"/>
                </a:lnTo>
                <a:lnTo>
                  <a:pt x="28" y="841"/>
                </a:lnTo>
                <a:lnTo>
                  <a:pt x="25" y="843"/>
                </a:lnTo>
                <a:lnTo>
                  <a:pt x="23" y="843"/>
                </a:lnTo>
                <a:lnTo>
                  <a:pt x="21" y="846"/>
                </a:lnTo>
                <a:lnTo>
                  <a:pt x="16" y="838"/>
                </a:lnTo>
                <a:lnTo>
                  <a:pt x="13" y="831"/>
                </a:lnTo>
                <a:lnTo>
                  <a:pt x="13" y="822"/>
                </a:lnTo>
                <a:lnTo>
                  <a:pt x="16" y="813"/>
                </a:lnTo>
                <a:lnTo>
                  <a:pt x="18" y="805"/>
                </a:lnTo>
                <a:lnTo>
                  <a:pt x="21" y="796"/>
                </a:lnTo>
                <a:lnTo>
                  <a:pt x="23" y="787"/>
                </a:lnTo>
                <a:lnTo>
                  <a:pt x="23" y="779"/>
                </a:lnTo>
                <a:lnTo>
                  <a:pt x="23" y="774"/>
                </a:lnTo>
                <a:lnTo>
                  <a:pt x="21" y="772"/>
                </a:lnTo>
                <a:lnTo>
                  <a:pt x="21" y="768"/>
                </a:lnTo>
                <a:lnTo>
                  <a:pt x="21" y="765"/>
                </a:lnTo>
                <a:lnTo>
                  <a:pt x="21" y="761"/>
                </a:lnTo>
                <a:lnTo>
                  <a:pt x="21" y="760"/>
                </a:lnTo>
                <a:lnTo>
                  <a:pt x="23" y="755"/>
                </a:lnTo>
                <a:lnTo>
                  <a:pt x="25" y="753"/>
                </a:lnTo>
                <a:lnTo>
                  <a:pt x="25" y="751"/>
                </a:lnTo>
                <a:lnTo>
                  <a:pt x="25" y="748"/>
                </a:lnTo>
                <a:lnTo>
                  <a:pt x="23" y="748"/>
                </a:lnTo>
                <a:lnTo>
                  <a:pt x="23" y="746"/>
                </a:lnTo>
                <a:lnTo>
                  <a:pt x="23" y="744"/>
                </a:lnTo>
                <a:lnTo>
                  <a:pt x="25" y="742"/>
                </a:lnTo>
                <a:lnTo>
                  <a:pt x="28" y="739"/>
                </a:lnTo>
                <a:lnTo>
                  <a:pt x="30" y="737"/>
                </a:lnTo>
                <a:lnTo>
                  <a:pt x="30" y="735"/>
                </a:lnTo>
                <a:lnTo>
                  <a:pt x="33" y="735"/>
                </a:lnTo>
                <a:lnTo>
                  <a:pt x="33" y="733"/>
                </a:lnTo>
                <a:lnTo>
                  <a:pt x="33" y="731"/>
                </a:lnTo>
                <a:lnTo>
                  <a:pt x="33" y="729"/>
                </a:lnTo>
                <a:lnTo>
                  <a:pt x="30" y="727"/>
                </a:lnTo>
                <a:lnTo>
                  <a:pt x="28" y="727"/>
                </a:lnTo>
                <a:lnTo>
                  <a:pt x="28" y="725"/>
                </a:lnTo>
                <a:lnTo>
                  <a:pt x="28" y="722"/>
                </a:lnTo>
                <a:lnTo>
                  <a:pt x="28" y="720"/>
                </a:lnTo>
                <a:lnTo>
                  <a:pt x="28" y="718"/>
                </a:lnTo>
                <a:lnTo>
                  <a:pt x="28" y="716"/>
                </a:lnTo>
                <a:lnTo>
                  <a:pt x="28" y="713"/>
                </a:lnTo>
                <a:lnTo>
                  <a:pt x="25" y="713"/>
                </a:lnTo>
                <a:lnTo>
                  <a:pt x="25" y="711"/>
                </a:lnTo>
                <a:lnTo>
                  <a:pt x="23" y="709"/>
                </a:lnTo>
                <a:lnTo>
                  <a:pt x="23" y="707"/>
                </a:lnTo>
                <a:lnTo>
                  <a:pt x="25" y="705"/>
                </a:lnTo>
                <a:lnTo>
                  <a:pt x="25" y="703"/>
                </a:lnTo>
                <a:lnTo>
                  <a:pt x="25" y="699"/>
                </a:lnTo>
                <a:lnTo>
                  <a:pt x="28" y="696"/>
                </a:lnTo>
                <a:lnTo>
                  <a:pt x="28" y="694"/>
                </a:lnTo>
                <a:lnTo>
                  <a:pt x="28" y="690"/>
                </a:lnTo>
                <a:lnTo>
                  <a:pt x="28" y="687"/>
                </a:lnTo>
                <a:lnTo>
                  <a:pt x="25" y="685"/>
                </a:lnTo>
                <a:lnTo>
                  <a:pt x="23" y="685"/>
                </a:lnTo>
                <a:lnTo>
                  <a:pt x="21" y="683"/>
                </a:lnTo>
                <a:lnTo>
                  <a:pt x="18" y="683"/>
                </a:lnTo>
                <a:lnTo>
                  <a:pt x="16" y="681"/>
                </a:lnTo>
                <a:lnTo>
                  <a:pt x="18" y="678"/>
                </a:lnTo>
                <a:lnTo>
                  <a:pt x="21" y="678"/>
                </a:lnTo>
                <a:lnTo>
                  <a:pt x="23" y="678"/>
                </a:lnTo>
                <a:lnTo>
                  <a:pt x="25" y="678"/>
                </a:lnTo>
                <a:lnTo>
                  <a:pt x="28" y="677"/>
                </a:lnTo>
                <a:lnTo>
                  <a:pt x="30" y="677"/>
                </a:lnTo>
                <a:lnTo>
                  <a:pt x="33" y="675"/>
                </a:lnTo>
                <a:lnTo>
                  <a:pt x="33" y="673"/>
                </a:lnTo>
                <a:lnTo>
                  <a:pt x="33" y="670"/>
                </a:lnTo>
                <a:lnTo>
                  <a:pt x="33" y="666"/>
                </a:lnTo>
                <a:lnTo>
                  <a:pt x="30" y="664"/>
                </a:lnTo>
                <a:lnTo>
                  <a:pt x="28" y="664"/>
                </a:lnTo>
                <a:lnTo>
                  <a:pt x="25" y="664"/>
                </a:lnTo>
                <a:lnTo>
                  <a:pt x="23" y="664"/>
                </a:lnTo>
                <a:lnTo>
                  <a:pt x="21" y="664"/>
                </a:lnTo>
                <a:lnTo>
                  <a:pt x="18" y="664"/>
                </a:lnTo>
                <a:lnTo>
                  <a:pt x="16" y="664"/>
                </a:lnTo>
                <a:lnTo>
                  <a:pt x="16" y="661"/>
                </a:lnTo>
                <a:lnTo>
                  <a:pt x="13" y="661"/>
                </a:lnTo>
                <a:lnTo>
                  <a:pt x="16" y="659"/>
                </a:lnTo>
                <a:lnTo>
                  <a:pt x="16" y="657"/>
                </a:lnTo>
                <a:lnTo>
                  <a:pt x="18" y="655"/>
                </a:lnTo>
                <a:lnTo>
                  <a:pt x="18" y="652"/>
                </a:lnTo>
                <a:lnTo>
                  <a:pt x="18" y="651"/>
                </a:lnTo>
                <a:lnTo>
                  <a:pt x="18" y="649"/>
                </a:lnTo>
                <a:lnTo>
                  <a:pt x="18" y="647"/>
                </a:lnTo>
                <a:lnTo>
                  <a:pt x="16" y="644"/>
                </a:lnTo>
                <a:lnTo>
                  <a:pt x="13" y="642"/>
                </a:lnTo>
                <a:lnTo>
                  <a:pt x="13" y="640"/>
                </a:lnTo>
                <a:lnTo>
                  <a:pt x="11" y="638"/>
                </a:lnTo>
                <a:lnTo>
                  <a:pt x="8" y="635"/>
                </a:lnTo>
                <a:lnTo>
                  <a:pt x="8" y="633"/>
                </a:lnTo>
                <a:lnTo>
                  <a:pt x="6" y="631"/>
                </a:lnTo>
                <a:lnTo>
                  <a:pt x="6" y="629"/>
                </a:lnTo>
                <a:lnTo>
                  <a:pt x="5" y="626"/>
                </a:lnTo>
                <a:lnTo>
                  <a:pt x="2" y="625"/>
                </a:lnTo>
                <a:lnTo>
                  <a:pt x="2" y="621"/>
                </a:lnTo>
                <a:lnTo>
                  <a:pt x="2" y="618"/>
                </a:lnTo>
                <a:lnTo>
                  <a:pt x="2" y="616"/>
                </a:lnTo>
                <a:lnTo>
                  <a:pt x="2" y="614"/>
                </a:lnTo>
                <a:lnTo>
                  <a:pt x="5" y="612"/>
                </a:lnTo>
                <a:lnTo>
                  <a:pt x="5" y="607"/>
                </a:lnTo>
                <a:lnTo>
                  <a:pt x="5" y="605"/>
                </a:lnTo>
                <a:lnTo>
                  <a:pt x="6" y="600"/>
                </a:lnTo>
                <a:lnTo>
                  <a:pt x="6" y="595"/>
                </a:lnTo>
                <a:lnTo>
                  <a:pt x="5" y="590"/>
                </a:lnTo>
                <a:lnTo>
                  <a:pt x="5" y="586"/>
                </a:lnTo>
                <a:lnTo>
                  <a:pt x="2" y="581"/>
                </a:lnTo>
                <a:lnTo>
                  <a:pt x="2" y="574"/>
                </a:lnTo>
                <a:lnTo>
                  <a:pt x="0" y="571"/>
                </a:lnTo>
                <a:lnTo>
                  <a:pt x="2" y="566"/>
                </a:lnTo>
                <a:lnTo>
                  <a:pt x="2" y="562"/>
                </a:lnTo>
                <a:lnTo>
                  <a:pt x="2" y="560"/>
                </a:lnTo>
                <a:lnTo>
                  <a:pt x="2" y="555"/>
                </a:lnTo>
                <a:lnTo>
                  <a:pt x="2" y="553"/>
                </a:lnTo>
                <a:lnTo>
                  <a:pt x="2" y="548"/>
                </a:lnTo>
                <a:lnTo>
                  <a:pt x="2" y="546"/>
                </a:lnTo>
                <a:lnTo>
                  <a:pt x="2" y="543"/>
                </a:lnTo>
                <a:lnTo>
                  <a:pt x="2" y="540"/>
                </a:lnTo>
                <a:lnTo>
                  <a:pt x="2" y="538"/>
                </a:lnTo>
                <a:lnTo>
                  <a:pt x="2" y="536"/>
                </a:lnTo>
                <a:lnTo>
                  <a:pt x="5" y="534"/>
                </a:lnTo>
                <a:lnTo>
                  <a:pt x="5" y="531"/>
                </a:lnTo>
                <a:lnTo>
                  <a:pt x="6" y="529"/>
                </a:lnTo>
                <a:lnTo>
                  <a:pt x="6" y="527"/>
                </a:lnTo>
                <a:lnTo>
                  <a:pt x="8" y="525"/>
                </a:lnTo>
                <a:lnTo>
                  <a:pt x="8" y="522"/>
                </a:lnTo>
                <a:lnTo>
                  <a:pt x="6" y="522"/>
                </a:lnTo>
                <a:lnTo>
                  <a:pt x="6" y="520"/>
                </a:lnTo>
                <a:lnTo>
                  <a:pt x="6" y="518"/>
                </a:lnTo>
                <a:lnTo>
                  <a:pt x="5" y="517"/>
                </a:lnTo>
                <a:lnTo>
                  <a:pt x="5" y="514"/>
                </a:lnTo>
                <a:lnTo>
                  <a:pt x="6" y="514"/>
                </a:lnTo>
                <a:lnTo>
                  <a:pt x="6" y="512"/>
                </a:lnTo>
                <a:lnTo>
                  <a:pt x="8" y="512"/>
                </a:lnTo>
                <a:lnTo>
                  <a:pt x="11" y="512"/>
                </a:lnTo>
                <a:lnTo>
                  <a:pt x="13" y="512"/>
                </a:lnTo>
                <a:lnTo>
                  <a:pt x="16" y="512"/>
                </a:lnTo>
                <a:lnTo>
                  <a:pt x="16" y="510"/>
                </a:lnTo>
                <a:lnTo>
                  <a:pt x="18" y="510"/>
                </a:lnTo>
                <a:lnTo>
                  <a:pt x="18" y="508"/>
                </a:lnTo>
                <a:lnTo>
                  <a:pt x="18" y="505"/>
                </a:lnTo>
                <a:lnTo>
                  <a:pt x="18" y="503"/>
                </a:lnTo>
                <a:lnTo>
                  <a:pt x="18" y="501"/>
                </a:lnTo>
                <a:lnTo>
                  <a:pt x="16" y="499"/>
                </a:lnTo>
                <a:lnTo>
                  <a:pt x="16" y="496"/>
                </a:lnTo>
                <a:lnTo>
                  <a:pt x="13" y="492"/>
                </a:lnTo>
                <a:lnTo>
                  <a:pt x="13" y="491"/>
                </a:lnTo>
                <a:lnTo>
                  <a:pt x="13" y="488"/>
                </a:lnTo>
                <a:lnTo>
                  <a:pt x="11" y="486"/>
                </a:lnTo>
                <a:lnTo>
                  <a:pt x="11" y="484"/>
                </a:lnTo>
                <a:lnTo>
                  <a:pt x="11" y="482"/>
                </a:lnTo>
                <a:lnTo>
                  <a:pt x="8" y="482"/>
                </a:lnTo>
                <a:lnTo>
                  <a:pt x="8" y="479"/>
                </a:lnTo>
                <a:lnTo>
                  <a:pt x="6" y="477"/>
                </a:lnTo>
                <a:lnTo>
                  <a:pt x="6" y="473"/>
                </a:lnTo>
                <a:lnTo>
                  <a:pt x="6" y="468"/>
                </a:lnTo>
                <a:lnTo>
                  <a:pt x="6" y="466"/>
                </a:lnTo>
                <a:lnTo>
                  <a:pt x="6" y="462"/>
                </a:lnTo>
                <a:lnTo>
                  <a:pt x="6" y="458"/>
                </a:lnTo>
                <a:lnTo>
                  <a:pt x="6" y="456"/>
                </a:lnTo>
                <a:lnTo>
                  <a:pt x="6" y="451"/>
                </a:lnTo>
                <a:lnTo>
                  <a:pt x="6" y="447"/>
                </a:lnTo>
                <a:lnTo>
                  <a:pt x="8" y="442"/>
                </a:lnTo>
                <a:lnTo>
                  <a:pt x="11" y="440"/>
                </a:lnTo>
                <a:lnTo>
                  <a:pt x="11" y="436"/>
                </a:lnTo>
                <a:lnTo>
                  <a:pt x="13" y="432"/>
                </a:lnTo>
                <a:lnTo>
                  <a:pt x="16" y="427"/>
                </a:lnTo>
                <a:lnTo>
                  <a:pt x="18" y="423"/>
                </a:lnTo>
                <a:lnTo>
                  <a:pt x="21" y="418"/>
                </a:lnTo>
                <a:lnTo>
                  <a:pt x="23" y="414"/>
                </a:lnTo>
                <a:lnTo>
                  <a:pt x="23" y="412"/>
                </a:lnTo>
                <a:lnTo>
                  <a:pt x="21" y="410"/>
                </a:lnTo>
                <a:lnTo>
                  <a:pt x="21" y="408"/>
                </a:lnTo>
                <a:lnTo>
                  <a:pt x="18" y="408"/>
                </a:lnTo>
                <a:lnTo>
                  <a:pt x="18" y="406"/>
                </a:lnTo>
                <a:lnTo>
                  <a:pt x="16" y="404"/>
                </a:lnTo>
                <a:lnTo>
                  <a:pt x="16" y="401"/>
                </a:lnTo>
                <a:lnTo>
                  <a:pt x="18" y="399"/>
                </a:lnTo>
                <a:lnTo>
                  <a:pt x="18" y="395"/>
                </a:lnTo>
                <a:lnTo>
                  <a:pt x="18" y="392"/>
                </a:lnTo>
                <a:lnTo>
                  <a:pt x="21" y="388"/>
                </a:lnTo>
                <a:lnTo>
                  <a:pt x="21" y="386"/>
                </a:lnTo>
                <a:lnTo>
                  <a:pt x="21" y="382"/>
                </a:lnTo>
                <a:lnTo>
                  <a:pt x="23" y="380"/>
                </a:lnTo>
                <a:lnTo>
                  <a:pt x="23" y="378"/>
                </a:lnTo>
                <a:lnTo>
                  <a:pt x="23" y="375"/>
                </a:lnTo>
                <a:lnTo>
                  <a:pt x="25" y="375"/>
                </a:lnTo>
                <a:lnTo>
                  <a:pt x="28" y="373"/>
                </a:lnTo>
                <a:lnTo>
                  <a:pt x="30" y="373"/>
                </a:lnTo>
                <a:lnTo>
                  <a:pt x="33" y="373"/>
                </a:lnTo>
                <a:lnTo>
                  <a:pt x="34" y="371"/>
                </a:lnTo>
                <a:lnTo>
                  <a:pt x="34" y="366"/>
                </a:lnTo>
                <a:lnTo>
                  <a:pt x="34" y="364"/>
                </a:lnTo>
                <a:lnTo>
                  <a:pt x="34" y="360"/>
                </a:lnTo>
                <a:lnTo>
                  <a:pt x="34" y="356"/>
                </a:lnTo>
                <a:lnTo>
                  <a:pt x="34" y="352"/>
                </a:lnTo>
                <a:lnTo>
                  <a:pt x="33" y="347"/>
                </a:lnTo>
                <a:lnTo>
                  <a:pt x="33" y="343"/>
                </a:lnTo>
                <a:lnTo>
                  <a:pt x="33" y="338"/>
                </a:lnTo>
                <a:lnTo>
                  <a:pt x="30" y="338"/>
                </a:lnTo>
                <a:lnTo>
                  <a:pt x="28" y="336"/>
                </a:lnTo>
                <a:lnTo>
                  <a:pt x="25" y="336"/>
                </a:lnTo>
                <a:lnTo>
                  <a:pt x="23" y="336"/>
                </a:lnTo>
                <a:lnTo>
                  <a:pt x="21" y="331"/>
                </a:lnTo>
                <a:lnTo>
                  <a:pt x="21" y="330"/>
                </a:lnTo>
                <a:lnTo>
                  <a:pt x="18" y="326"/>
                </a:lnTo>
                <a:lnTo>
                  <a:pt x="18" y="323"/>
                </a:lnTo>
                <a:lnTo>
                  <a:pt x="16" y="319"/>
                </a:lnTo>
                <a:lnTo>
                  <a:pt x="16" y="314"/>
                </a:lnTo>
                <a:lnTo>
                  <a:pt x="16" y="312"/>
                </a:lnTo>
                <a:lnTo>
                  <a:pt x="13" y="308"/>
                </a:lnTo>
                <a:lnTo>
                  <a:pt x="13" y="305"/>
                </a:lnTo>
                <a:lnTo>
                  <a:pt x="13" y="304"/>
                </a:lnTo>
                <a:lnTo>
                  <a:pt x="13" y="302"/>
                </a:lnTo>
                <a:lnTo>
                  <a:pt x="13" y="300"/>
                </a:lnTo>
                <a:lnTo>
                  <a:pt x="13" y="297"/>
                </a:lnTo>
                <a:lnTo>
                  <a:pt x="11" y="297"/>
                </a:lnTo>
                <a:lnTo>
                  <a:pt x="11" y="295"/>
                </a:lnTo>
                <a:lnTo>
                  <a:pt x="8" y="295"/>
                </a:lnTo>
                <a:lnTo>
                  <a:pt x="6" y="295"/>
                </a:lnTo>
                <a:lnTo>
                  <a:pt x="6" y="293"/>
                </a:lnTo>
                <a:lnTo>
                  <a:pt x="5" y="293"/>
                </a:lnTo>
                <a:lnTo>
                  <a:pt x="5" y="291"/>
                </a:lnTo>
                <a:lnTo>
                  <a:pt x="5" y="288"/>
                </a:lnTo>
                <a:lnTo>
                  <a:pt x="5" y="286"/>
                </a:lnTo>
                <a:lnTo>
                  <a:pt x="6" y="284"/>
                </a:lnTo>
                <a:lnTo>
                  <a:pt x="8" y="284"/>
                </a:lnTo>
                <a:lnTo>
                  <a:pt x="8" y="282"/>
                </a:lnTo>
                <a:lnTo>
                  <a:pt x="11" y="282"/>
                </a:lnTo>
                <a:lnTo>
                  <a:pt x="11" y="279"/>
                </a:lnTo>
                <a:lnTo>
                  <a:pt x="13" y="279"/>
                </a:lnTo>
                <a:lnTo>
                  <a:pt x="13" y="277"/>
                </a:lnTo>
                <a:lnTo>
                  <a:pt x="13" y="276"/>
                </a:lnTo>
                <a:lnTo>
                  <a:pt x="13" y="271"/>
                </a:lnTo>
                <a:lnTo>
                  <a:pt x="13" y="269"/>
                </a:lnTo>
                <a:lnTo>
                  <a:pt x="11" y="267"/>
                </a:lnTo>
                <a:lnTo>
                  <a:pt x="11" y="265"/>
                </a:lnTo>
                <a:lnTo>
                  <a:pt x="11" y="262"/>
                </a:lnTo>
                <a:lnTo>
                  <a:pt x="13" y="260"/>
                </a:lnTo>
                <a:lnTo>
                  <a:pt x="13" y="258"/>
                </a:lnTo>
                <a:lnTo>
                  <a:pt x="16" y="256"/>
                </a:lnTo>
                <a:lnTo>
                  <a:pt x="18" y="256"/>
                </a:lnTo>
                <a:lnTo>
                  <a:pt x="18" y="253"/>
                </a:lnTo>
                <a:lnTo>
                  <a:pt x="21" y="251"/>
                </a:lnTo>
                <a:lnTo>
                  <a:pt x="21" y="250"/>
                </a:lnTo>
                <a:lnTo>
                  <a:pt x="21" y="248"/>
                </a:lnTo>
                <a:lnTo>
                  <a:pt x="21" y="245"/>
                </a:lnTo>
                <a:lnTo>
                  <a:pt x="18" y="243"/>
                </a:lnTo>
                <a:lnTo>
                  <a:pt x="18" y="241"/>
                </a:lnTo>
                <a:lnTo>
                  <a:pt x="16" y="239"/>
                </a:lnTo>
                <a:lnTo>
                  <a:pt x="16" y="236"/>
                </a:lnTo>
                <a:lnTo>
                  <a:pt x="16" y="234"/>
                </a:lnTo>
                <a:lnTo>
                  <a:pt x="16" y="232"/>
                </a:lnTo>
                <a:lnTo>
                  <a:pt x="13" y="232"/>
                </a:lnTo>
                <a:lnTo>
                  <a:pt x="13" y="230"/>
                </a:lnTo>
                <a:lnTo>
                  <a:pt x="16" y="225"/>
                </a:lnTo>
                <a:lnTo>
                  <a:pt x="16" y="222"/>
                </a:lnTo>
                <a:lnTo>
                  <a:pt x="16" y="217"/>
                </a:lnTo>
                <a:lnTo>
                  <a:pt x="18" y="213"/>
                </a:lnTo>
                <a:lnTo>
                  <a:pt x="21" y="210"/>
                </a:lnTo>
                <a:lnTo>
                  <a:pt x="21" y="206"/>
                </a:lnTo>
                <a:lnTo>
                  <a:pt x="23" y="201"/>
                </a:lnTo>
                <a:lnTo>
                  <a:pt x="23" y="197"/>
                </a:lnTo>
                <a:lnTo>
                  <a:pt x="25" y="193"/>
                </a:lnTo>
                <a:lnTo>
                  <a:pt x="28" y="191"/>
                </a:lnTo>
                <a:lnTo>
                  <a:pt x="30" y="187"/>
                </a:lnTo>
                <a:lnTo>
                  <a:pt x="33" y="182"/>
                </a:lnTo>
                <a:lnTo>
                  <a:pt x="34" y="178"/>
                </a:lnTo>
                <a:lnTo>
                  <a:pt x="34" y="173"/>
                </a:lnTo>
                <a:lnTo>
                  <a:pt x="36" y="170"/>
                </a:lnTo>
                <a:lnTo>
                  <a:pt x="39" y="165"/>
                </a:lnTo>
                <a:lnTo>
                  <a:pt x="39" y="163"/>
                </a:lnTo>
                <a:lnTo>
                  <a:pt x="41" y="161"/>
                </a:lnTo>
                <a:lnTo>
                  <a:pt x="44" y="161"/>
                </a:lnTo>
                <a:lnTo>
                  <a:pt x="46" y="158"/>
                </a:lnTo>
                <a:lnTo>
                  <a:pt x="48" y="158"/>
                </a:lnTo>
                <a:lnTo>
                  <a:pt x="48" y="156"/>
                </a:lnTo>
                <a:lnTo>
                  <a:pt x="51" y="156"/>
                </a:lnTo>
                <a:lnTo>
                  <a:pt x="51" y="154"/>
                </a:lnTo>
                <a:lnTo>
                  <a:pt x="51" y="152"/>
                </a:lnTo>
                <a:lnTo>
                  <a:pt x="53" y="152"/>
                </a:lnTo>
                <a:lnTo>
                  <a:pt x="51" y="147"/>
                </a:lnTo>
                <a:lnTo>
                  <a:pt x="51" y="142"/>
                </a:lnTo>
                <a:lnTo>
                  <a:pt x="48" y="141"/>
                </a:lnTo>
                <a:lnTo>
                  <a:pt x="48" y="139"/>
                </a:lnTo>
                <a:lnTo>
                  <a:pt x="48" y="135"/>
                </a:lnTo>
                <a:lnTo>
                  <a:pt x="48" y="132"/>
                </a:lnTo>
                <a:lnTo>
                  <a:pt x="48" y="128"/>
                </a:lnTo>
                <a:lnTo>
                  <a:pt x="48" y="123"/>
                </a:lnTo>
                <a:lnTo>
                  <a:pt x="48" y="121"/>
                </a:lnTo>
                <a:lnTo>
                  <a:pt x="46" y="119"/>
                </a:lnTo>
                <a:lnTo>
                  <a:pt x="46" y="116"/>
                </a:lnTo>
                <a:lnTo>
                  <a:pt x="44" y="116"/>
                </a:lnTo>
                <a:lnTo>
                  <a:pt x="44" y="115"/>
                </a:lnTo>
                <a:lnTo>
                  <a:pt x="44" y="113"/>
                </a:lnTo>
                <a:lnTo>
                  <a:pt x="44" y="111"/>
                </a:lnTo>
                <a:lnTo>
                  <a:pt x="46" y="109"/>
                </a:lnTo>
                <a:lnTo>
                  <a:pt x="48" y="106"/>
                </a:lnTo>
                <a:lnTo>
                  <a:pt x="48" y="102"/>
                </a:lnTo>
                <a:lnTo>
                  <a:pt x="48" y="99"/>
                </a:lnTo>
                <a:lnTo>
                  <a:pt x="46" y="97"/>
                </a:lnTo>
                <a:lnTo>
                  <a:pt x="46" y="95"/>
                </a:lnTo>
                <a:lnTo>
                  <a:pt x="46" y="90"/>
                </a:lnTo>
                <a:lnTo>
                  <a:pt x="48" y="90"/>
                </a:lnTo>
                <a:lnTo>
                  <a:pt x="51" y="87"/>
                </a:lnTo>
                <a:lnTo>
                  <a:pt x="56" y="85"/>
                </a:lnTo>
                <a:lnTo>
                  <a:pt x="61" y="80"/>
                </a:lnTo>
                <a:lnTo>
                  <a:pt x="64" y="78"/>
                </a:lnTo>
                <a:lnTo>
                  <a:pt x="69" y="76"/>
                </a:lnTo>
                <a:lnTo>
                  <a:pt x="74" y="71"/>
                </a:lnTo>
                <a:lnTo>
                  <a:pt x="76" y="67"/>
                </a:lnTo>
                <a:lnTo>
                  <a:pt x="79" y="61"/>
                </a:lnTo>
                <a:lnTo>
                  <a:pt x="79" y="50"/>
                </a:lnTo>
                <a:lnTo>
                  <a:pt x="81" y="45"/>
                </a:lnTo>
                <a:lnTo>
                  <a:pt x="81" y="43"/>
                </a:lnTo>
                <a:lnTo>
                  <a:pt x="81" y="41"/>
                </a:lnTo>
                <a:lnTo>
                  <a:pt x="79" y="38"/>
                </a:lnTo>
                <a:lnTo>
                  <a:pt x="79" y="36"/>
                </a:lnTo>
                <a:lnTo>
                  <a:pt x="79" y="35"/>
                </a:lnTo>
                <a:lnTo>
                  <a:pt x="79" y="33"/>
                </a:lnTo>
                <a:lnTo>
                  <a:pt x="79" y="31"/>
                </a:lnTo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1" name="Picture 10" descr="http://staticf5b.lavozdelinterior.com.ar/sites/default/files/styles/landscape_894_503/public/archivo/volcan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133725"/>
            <a:ext cx="39195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http://staticf5b.lavozdelinterior.com.ar/sites/default/files/styles/landscape_980_551/public/nota_periodistica/cenizas2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/>
          <a:stretch>
            <a:fillRect/>
          </a:stretch>
        </p:blipFill>
        <p:spPr bwMode="auto">
          <a:xfrm>
            <a:off x="1946275" y="5462588"/>
            <a:ext cx="2235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" descr="http://cdn01.ib.infobae.com/adjuntos/162/imagenes/012/523/0012523065.jpg?0000-00-00-00-00-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7"/>
          <a:stretch>
            <a:fillRect/>
          </a:stretch>
        </p:blipFill>
        <p:spPr bwMode="auto">
          <a:xfrm>
            <a:off x="127000" y="5027613"/>
            <a:ext cx="17668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>
            <a:off x="7667625" y="3813175"/>
            <a:ext cx="288925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7667625" y="4068763"/>
            <a:ext cx="288925" cy="24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2" descr="http://i.ytimg.com/vi/SCP7r8OhlEk/hq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844675"/>
            <a:ext cx="17716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9034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231775"/>
            <a:ext cx="8839200" cy="2952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ES" sz="2000" b="1" smtClean="0">
                <a:solidFill>
                  <a:srgbClr val="0066FF"/>
                </a:solidFill>
              </a:rPr>
              <a:t>CARREFOUR ARGENTINA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smtClean="0">
                <a:solidFill>
                  <a:srgbClr val="0066FF"/>
                </a:solidFill>
              </a:rPr>
              <a:t>APLICA LOS  CONCEPTOS DE LAS NORMAS DEL COMITÉ TÉCNICO ISO/TC 292</a:t>
            </a:r>
            <a:endParaRPr lang="es-ES" altLang="es-ES" sz="1000" b="1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altLang="es-ES" sz="2000" b="1" smtClean="0">
                <a:solidFill>
                  <a:srgbClr val="0066FF"/>
                </a:solidFill>
              </a:rPr>
              <a:t>PLAN DE GESTIÓN DE CRISIS, COMUNICACIONES Y CONTINUIDAD</a:t>
            </a:r>
          </a:p>
        </p:txBody>
      </p:sp>
      <p:pic>
        <p:nvPicPr>
          <p:cNvPr id="27651" name="Picture 4" descr="C:\Users\mpaonesa\AppData\Local\Microsoft\Windows\Temporary Internet Files\Content.Outlook\BUDGINNK\logos carrefou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28775"/>
            <a:ext cx="16938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P:\Normalizacion\Seguridad\Mpaonessa\SEGURIDAD DE LA SOCIEDAD EMERG ISO TC 223\DIFUSIÓN del ISO TC 223\fotos enradio univers por ISO223\Simulacro 23-04-13 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3184525"/>
            <a:ext cx="41179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3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533400" y="447675"/>
            <a:ext cx="8229600" cy="1143000"/>
          </a:xfrm>
        </p:spPr>
        <p:txBody>
          <a:bodyPr/>
          <a:lstStyle/>
          <a:p>
            <a:r>
              <a:rPr lang="es-ES" sz="2000" b="1" smtClean="0">
                <a:solidFill>
                  <a:srgbClr val="0066FF"/>
                </a:solidFill>
              </a:rPr>
              <a:t>ORGANISMO REGULADOR DE SEGURIDAD DE PRESAS</a:t>
            </a:r>
            <a:br>
              <a:rPr lang="es-ES" sz="2000" b="1" smtClean="0">
                <a:solidFill>
                  <a:srgbClr val="0066FF"/>
                </a:solidFill>
              </a:rPr>
            </a:br>
            <a:r>
              <a:rPr lang="es-ES" sz="1600" smtClean="0">
                <a:solidFill>
                  <a:srgbClr val="0066FF"/>
                </a:solidFill>
              </a:rPr>
              <a:t>APLICA LOS CONCEPTOS DE LAS NORMAS DEL COMITÉ TÉCNICO ISO/TC 292</a:t>
            </a:r>
            <a:br>
              <a:rPr lang="es-ES" sz="1600" smtClean="0">
                <a:solidFill>
                  <a:srgbClr val="0066FF"/>
                </a:solidFill>
              </a:rPr>
            </a:br>
            <a:endParaRPr lang="es-AR" sz="1600" smtClean="0">
              <a:solidFill>
                <a:srgbClr val="0066FF"/>
              </a:solidFill>
            </a:endParaRPr>
          </a:p>
        </p:txBody>
      </p:sp>
      <p:pic>
        <p:nvPicPr>
          <p:cNvPr id="28675" name="Picture 2" descr="P:\Normalizacion\Seguridad\Mpaonessa\SEGURIDAD DE LA SOCIEDAD EMERG ISO TC 223\DIFUSIÓN del ISO TC 223\actividad 27nov 2014 jornada  223\logo orsep_institu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1400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http://www.ingenieriadepresas.com.ar/graficos/cabecera/fo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637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2895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973263"/>
          </a:xfrm>
        </p:spPr>
        <p:txBody>
          <a:bodyPr/>
          <a:lstStyle/>
          <a:p>
            <a:pPr>
              <a:defRPr/>
            </a:pPr>
            <a: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Muchas gracias </a:t>
            </a:r>
            <a: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!!!</a:t>
            </a:r>
            <a: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Guillermo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Z</a:t>
            </a:r>
            <a: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ucal</a:t>
            </a:r>
            <a: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gzucal@iram.org.ar</a:t>
            </a:r>
            <a: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AR" sz="2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9805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1800" b="1" smtClean="0">
                <a:solidFill>
                  <a:srgbClr val="FFFF00"/>
                </a:solidFill>
              </a:rPr>
              <a:t/>
            </a:r>
            <a:br>
              <a:rPr lang="es-ES" altLang="es-ES" sz="1800" b="1" smtClean="0">
                <a:solidFill>
                  <a:srgbClr val="FFFF00"/>
                </a:solidFill>
              </a:rPr>
            </a:br>
            <a:endParaRPr lang="es-ES" altLang="es-ES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-49213"/>
            <a:ext cx="9144000" cy="43386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s-ES" altLang="es-ES" sz="2400" b="1" smtClean="0"/>
          </a:p>
          <a:p>
            <a:pPr marL="0" indent="0" algn="ctr" eaLnBrk="1" hangingPunct="1">
              <a:buFontTx/>
              <a:buNone/>
            </a:pPr>
            <a:r>
              <a:rPr lang="es-ES" altLang="es-ES" sz="1800" b="1" smtClean="0"/>
              <a:t>IRAM - Instituto Argentino de Normalización y Certificación</a:t>
            </a:r>
          </a:p>
          <a:p>
            <a:pPr marL="0" indent="0" algn="ctr" eaLnBrk="1" hangingPunct="1">
              <a:buFontTx/>
              <a:buNone/>
            </a:pPr>
            <a:endParaRPr lang="es-ES" altLang="es-ES" sz="1600" smtClean="0">
              <a:latin typeface="Bernard MT Condensed" pitchFamily="18" charset="0"/>
            </a:endParaRPr>
          </a:p>
        </p:txBody>
      </p:sp>
      <p:pic>
        <p:nvPicPr>
          <p:cNvPr id="5124" name="Picture 8" descr="FRENTE IRAM-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2612" r="3966" b="2612"/>
          <a:stretch>
            <a:fillRect/>
          </a:stretch>
        </p:blipFill>
        <p:spPr bwMode="auto">
          <a:xfrm>
            <a:off x="2971800" y="2209800"/>
            <a:ext cx="2665413" cy="3609975"/>
          </a:xfrm>
          <a:prstGeom prst="rect">
            <a:avLst/>
          </a:prstGeom>
          <a:noFill/>
          <a:ln w="28575">
            <a:solidFill>
              <a:srgbClr val="1D1D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804863" y="609600"/>
            <a:ext cx="73025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ES" sz="1200" b="1"/>
              <a:t>Organismo no gubernamental, sin fines de lucro, ONG, desde 1935</a:t>
            </a:r>
          </a:p>
          <a:p>
            <a:pPr algn="ctr" eaLnBrk="1" hangingPunct="1"/>
            <a:r>
              <a:rPr lang="es-ES" altLang="es-ES" sz="1200" b="1"/>
              <a:t>Primer Organismo de Normalización de América Latina</a:t>
            </a:r>
          </a:p>
          <a:p>
            <a:pPr algn="ctr" eaLnBrk="1" hangingPunct="1"/>
            <a:endParaRPr lang="es-ES" altLang="es-ES" sz="1600" b="1"/>
          </a:p>
          <a:p>
            <a:pPr algn="ctr" eaLnBrk="1" hangingPunct="1"/>
            <a:r>
              <a:rPr lang="es-ES" altLang="es-ES" sz="1600" b="1"/>
              <a:t>ORGANISMO NACIONAL DE NORMALIZACIÓN DE LA ARGENTINA</a:t>
            </a:r>
          </a:p>
          <a:p>
            <a:pPr algn="ctr" eaLnBrk="1" hangingPunct="1"/>
            <a:r>
              <a:rPr lang="es-ES" altLang="es-ES" sz="1600" b="1"/>
              <a:t>Decreto 1474/94 </a:t>
            </a:r>
          </a:p>
          <a:p>
            <a:pPr algn="ctr" eaLnBrk="1" hangingPunct="1"/>
            <a:r>
              <a:rPr lang="es-ES" altLang="es-ES" sz="1200" b="1"/>
              <a:t>Sistema Nacional de Normas Calidad y Certificación</a:t>
            </a:r>
          </a:p>
          <a:p>
            <a:pPr algn="ctr" eaLnBrk="1" hangingPunct="1"/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44051667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59038" y="4278313"/>
            <a:ext cx="1536700" cy="777875"/>
          </a:xfrm>
          <a:prstGeom prst="rect">
            <a:avLst/>
          </a:prstGeom>
          <a:noFill/>
          <a:ln>
            <a:noFill/>
          </a:ln>
          <a:extLst/>
        </p:spPr>
        <p:txBody>
          <a:bodyPr lIns="85278" tIns="42639" rIns="85278" bIns="42639">
            <a:spAutoFit/>
          </a:bodyPr>
          <a:lstStyle/>
          <a:p>
            <a:pPr algn="ctr" defTabSz="8525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International</a:t>
            </a:r>
          </a:p>
          <a:p>
            <a:pPr algn="ctr" defTabSz="8525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Electrotechnical</a:t>
            </a: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s-ES_tradnl" sz="1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Comission</a:t>
            </a:r>
            <a:endParaRPr lang="es-ES_tradnl" sz="15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54538" y="4310063"/>
            <a:ext cx="1400175" cy="1009650"/>
          </a:xfrm>
          <a:prstGeom prst="rect">
            <a:avLst/>
          </a:prstGeom>
          <a:noFill/>
          <a:ln>
            <a:noFill/>
          </a:ln>
          <a:extLst/>
        </p:spPr>
        <p:txBody>
          <a:bodyPr lIns="85278" tIns="42639" rIns="85278" bIns="42639">
            <a:spAutoFit/>
          </a:bodyPr>
          <a:lstStyle/>
          <a:p>
            <a:pPr algn="ctr" defTabSz="8525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Comisión Panamericana de Normas Técnicas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31025" y="4310063"/>
            <a:ext cx="1400175" cy="777875"/>
          </a:xfrm>
          <a:prstGeom prst="rect">
            <a:avLst/>
          </a:prstGeom>
          <a:noFill/>
          <a:ln>
            <a:noFill/>
          </a:ln>
          <a:extLst/>
        </p:spPr>
        <p:txBody>
          <a:bodyPr lIns="85278" tIns="42639" rIns="85278" bIns="42639">
            <a:spAutoFit/>
          </a:bodyPr>
          <a:lstStyle/>
          <a:p>
            <a:pPr algn="ctr" defTabSz="8525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Asociación Mercosur de Normalización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8350" y="533400"/>
            <a:ext cx="75628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78" tIns="42639" rIns="85278" bIns="42639">
            <a:spAutoFit/>
          </a:bodyPr>
          <a:lstStyle/>
          <a:p>
            <a:pPr algn="ctr" eaLnBrk="0" hangingPunct="0"/>
            <a:r>
              <a:rPr lang="es-AR" altLang="es-AR" sz="2700" b="1">
                <a:latin typeface="Calibri" pitchFamily="34" charset="0"/>
              </a:rPr>
              <a:t>IRAM </a:t>
            </a:r>
          </a:p>
          <a:p>
            <a:pPr algn="ctr" eaLnBrk="0" hangingPunct="0"/>
            <a:r>
              <a:rPr lang="es-AR" altLang="es-AR" sz="2700" b="1">
                <a:latin typeface="Calibri" pitchFamily="34" charset="0"/>
              </a:rPr>
              <a:t>Único representante argentino ante </a:t>
            </a:r>
          </a:p>
          <a:p>
            <a:pPr algn="ctr" eaLnBrk="0" hangingPunct="0"/>
            <a:r>
              <a:rPr lang="es-AR" altLang="es-AR" sz="2700" b="1">
                <a:latin typeface="Calibri" pitchFamily="34" charset="0"/>
              </a:rPr>
              <a:t>organizaciones internacionales de normalización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49563"/>
            <a:ext cx="22320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540000"/>
            <a:ext cx="10033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6063"/>
            <a:ext cx="9826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25738"/>
            <a:ext cx="1330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8313" y="4273550"/>
            <a:ext cx="1511300" cy="777875"/>
          </a:xfrm>
          <a:prstGeom prst="rect">
            <a:avLst/>
          </a:prstGeom>
          <a:noFill/>
          <a:ln>
            <a:noFill/>
          </a:ln>
          <a:extLst/>
        </p:spPr>
        <p:txBody>
          <a:bodyPr lIns="85278" tIns="42639" rIns="85278" bIns="42639">
            <a:spAutoFit/>
          </a:bodyPr>
          <a:lstStyle/>
          <a:p>
            <a:pPr algn="ctr" defTabSz="8525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International </a:t>
            </a:r>
            <a:r>
              <a:rPr lang="es-ES_tradnl" sz="1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Organization</a:t>
            </a: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s-ES_tradnl" sz="1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</a:t>
            </a:r>
            <a:r>
              <a:rPr lang="es-ES_tradnl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s-ES_tradnl" sz="1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Standardization</a:t>
            </a:r>
            <a:endParaRPr lang="es-ES_tradnl" sz="15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-152400" y="5451475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297" tIns="34148" rIns="68297" bIns="34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es-AR" sz="2700" b="1">
                <a:latin typeface="Calibri" pitchFamily="34" charset="0"/>
                <a:cs typeface="Arial" pitchFamily="34" charset="0"/>
              </a:rPr>
              <a:t>IRAM representa a ISO en Argentina</a:t>
            </a:r>
            <a:endParaRPr lang="es-ES" altLang="es-AR" sz="2700" b="1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0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357563"/>
            <a:ext cx="3170238" cy="1671637"/>
            <a:chOff x="1412" y="1751"/>
            <a:chExt cx="1899" cy="1053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412" y="2370"/>
              <a:ext cx="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/>
              <a:endParaRPr lang="es-AR" sz="2800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203" y="1751"/>
              <a:ext cx="10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>
                <a:buClr>
                  <a:schemeClr val="tx1"/>
                </a:buClr>
                <a:buSzPct val="70000"/>
                <a:buFontTx/>
                <a:buChar char="•"/>
              </a:pPr>
              <a:r>
                <a:rPr lang="es-ES_tradnl" sz="2800" b="1">
                  <a:solidFill>
                    <a:srgbClr val="000000"/>
                  </a:solidFill>
                  <a:latin typeface="Garamond" pitchFamily="18" charset="0"/>
                </a:rPr>
                <a:t> 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544" y="2535"/>
              <a:ext cx="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/>
              <a:endParaRPr lang="es-AR" sz="2800"/>
            </a:p>
          </p:txBody>
        </p:sp>
      </p:grp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304800" y="5051425"/>
            <a:ext cx="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s-AR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827088" y="2636838"/>
            <a:ext cx="7848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s-ES_tradnl" sz="2800" b="1" dirty="0">
                <a:solidFill>
                  <a:srgbClr val="000000"/>
                </a:solidFill>
                <a:latin typeface="Calibri" pitchFamily="34" charset="0"/>
              </a:rPr>
              <a:t>Fundada en 1947</a:t>
            </a:r>
          </a:p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b="1" dirty="0">
                <a:solidFill>
                  <a:srgbClr val="000000"/>
                </a:solidFill>
                <a:latin typeface="Calibri" pitchFamily="34" charset="0"/>
              </a:rPr>
              <a:t>Oficinas centrales en Ginebra, Suiza</a:t>
            </a:r>
            <a:r>
              <a:rPr lang="es-ES_tradnl" sz="2800" b="1" dirty="0">
                <a:solidFill>
                  <a:srgbClr val="000000"/>
                </a:solidFill>
                <a:latin typeface="Garamond" pitchFamily="18" charset="0"/>
              </a:rPr>
              <a:t>.</a:t>
            </a:r>
            <a:endParaRPr lang="es-ES_tradnl" sz="2800" dirty="0">
              <a:solidFill>
                <a:srgbClr val="000000"/>
              </a:solidFill>
              <a:latin typeface="Garamond" pitchFamily="18" charset="0"/>
            </a:endParaRPr>
          </a:p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b="1" dirty="0">
                <a:solidFill>
                  <a:srgbClr val="000000"/>
                </a:solidFill>
                <a:latin typeface="+mj-lt"/>
              </a:rPr>
              <a:t>Mas de 164 </a:t>
            </a:r>
            <a:r>
              <a:rPr lang="es-ES_tradnl" sz="2800" b="1" dirty="0" err="1">
                <a:solidFill>
                  <a:srgbClr val="000000"/>
                </a:solidFill>
                <a:latin typeface="+mj-lt"/>
              </a:rPr>
              <a:t>paises</a:t>
            </a:r>
            <a:r>
              <a:rPr lang="es-ES_tradnl" sz="2800" b="1" dirty="0">
                <a:solidFill>
                  <a:srgbClr val="000000"/>
                </a:solidFill>
                <a:latin typeface="+mj-lt"/>
              </a:rPr>
              <a:t> miembro representados por los respectivos organismos nacionales de normalización.</a:t>
            </a:r>
          </a:p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b="1" dirty="0">
                <a:solidFill>
                  <a:srgbClr val="000000"/>
                </a:solidFill>
                <a:latin typeface="+mj-lt"/>
              </a:rPr>
              <a:t> 306 Comités técnicos (TC)</a:t>
            </a:r>
          </a:p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b="1" dirty="0">
                <a:solidFill>
                  <a:srgbClr val="000000"/>
                </a:solidFill>
                <a:latin typeface="+mj-lt"/>
              </a:rPr>
              <a:t>3500 Subcomités y Grupos de trabajo (SC y WG</a:t>
            </a:r>
            <a:r>
              <a:rPr lang="es-ES_tradnl" sz="2800" b="1" dirty="0">
                <a:solidFill>
                  <a:srgbClr val="000000"/>
                </a:solidFill>
                <a:latin typeface="Garamond" pitchFamily="18" charset="0"/>
              </a:rPr>
              <a:t>)</a:t>
            </a:r>
          </a:p>
          <a:p>
            <a:pPr algn="just"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s-ES_tradnl" sz="2800" b="1" dirty="0">
                <a:latin typeface="+mj-lt"/>
                <a:cs typeface="Arial" pitchFamily="34" charset="0"/>
              </a:rPr>
              <a:t>21000 normas 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558800" y="620236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s-AR"/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827088" y="4762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4400" b="1">
                <a:solidFill>
                  <a:srgbClr val="0000FF"/>
                </a:solidFill>
                <a:latin typeface="Albertus"/>
              </a:rPr>
              <a:t>ISO</a:t>
            </a:r>
            <a:endParaRPr lang="es-ES_tradnl" sz="4400">
              <a:solidFill>
                <a:srgbClr val="0000FF"/>
              </a:solidFill>
              <a:latin typeface="Albertus"/>
            </a:endParaRPr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_tradnl" sz="2800" b="1">
                <a:solidFill>
                  <a:srgbClr val="0000FF"/>
                </a:solidFill>
                <a:latin typeface="Albertus"/>
              </a:rPr>
              <a:t>    Organización Internacional </a:t>
            </a:r>
          </a:p>
          <a:p>
            <a:pPr algn="ctr">
              <a:spcBef>
                <a:spcPct val="20000"/>
              </a:spcBef>
            </a:pPr>
            <a:r>
              <a:rPr lang="es-ES_tradnl" sz="2800" b="1">
                <a:solidFill>
                  <a:srgbClr val="0000FF"/>
                </a:solidFill>
                <a:latin typeface="Albertus"/>
              </a:rPr>
              <a:t>     de Normalización</a:t>
            </a:r>
          </a:p>
        </p:txBody>
      </p:sp>
      <p:pic>
        <p:nvPicPr>
          <p:cNvPr id="7176" name="Picture 14" descr="logo-iso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3375"/>
            <a:ext cx="1476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0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isostruc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625"/>
            <a:ext cx="5370512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4" descr="logo-iso color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4813"/>
            <a:ext cx="1547812" cy="1366837"/>
          </a:xfrm>
        </p:spPr>
      </p:pic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647700" y="1916113"/>
            <a:ext cx="427355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C00000"/>
                </a:solidFill>
              </a:rPr>
              <a:t>Comités especiales</a:t>
            </a:r>
          </a:p>
          <a:p>
            <a:pPr eaLnBrk="1" hangingPunct="1"/>
            <a:r>
              <a:rPr lang="es-ES" sz="2000"/>
              <a:t>- </a:t>
            </a:r>
            <a:r>
              <a:rPr lang="es-ES" sz="2000" b="1"/>
              <a:t>CASCO: </a:t>
            </a:r>
          </a:p>
          <a:p>
            <a:pPr eaLnBrk="1" hangingPunct="1"/>
            <a:r>
              <a:rPr lang="es-ES" sz="2000"/>
              <a:t>Evaluación de</a:t>
            </a:r>
          </a:p>
          <a:p>
            <a:pPr eaLnBrk="1" hangingPunct="1"/>
            <a:r>
              <a:rPr lang="es-ES" sz="2000"/>
              <a:t>la Conformidad</a:t>
            </a:r>
          </a:p>
          <a:p>
            <a:pPr eaLnBrk="1" hangingPunct="1"/>
            <a:r>
              <a:rPr lang="es-ES" sz="2000"/>
              <a:t>- </a:t>
            </a:r>
            <a:r>
              <a:rPr lang="es-ES" sz="2000" b="1"/>
              <a:t>COPOLCO: </a:t>
            </a:r>
          </a:p>
          <a:p>
            <a:pPr eaLnBrk="1" hangingPunct="1"/>
            <a:r>
              <a:rPr lang="es-ES"/>
              <a:t>Política de Consumidores</a:t>
            </a:r>
          </a:p>
          <a:p>
            <a:pPr eaLnBrk="1" hangingPunct="1"/>
            <a:r>
              <a:rPr lang="es-ES" sz="2000"/>
              <a:t>- </a:t>
            </a:r>
            <a:r>
              <a:rPr lang="es-ES" sz="2000" b="1"/>
              <a:t>DEVCO:</a:t>
            </a:r>
            <a:r>
              <a:rPr lang="es-ES" sz="2000"/>
              <a:t> </a:t>
            </a:r>
          </a:p>
          <a:p>
            <a:pPr eaLnBrk="1" hangingPunct="1"/>
            <a:r>
              <a:rPr lang="es-ES" sz="2000"/>
              <a:t>Países en Desarrollo</a:t>
            </a:r>
          </a:p>
          <a:p>
            <a:pPr eaLnBrk="1" hangingPunct="1"/>
            <a:r>
              <a:rPr lang="es-ES" sz="2000"/>
              <a:t>- </a:t>
            </a:r>
            <a:r>
              <a:rPr lang="es-ES" sz="2000" b="1"/>
              <a:t>REMCO: </a:t>
            </a:r>
          </a:p>
          <a:p>
            <a:pPr eaLnBrk="1" hangingPunct="1"/>
            <a:r>
              <a:rPr lang="es-ES" sz="2000"/>
              <a:t>Materiales de Referencia</a:t>
            </a:r>
          </a:p>
          <a:p>
            <a:pPr eaLnBrk="1" hangingPunct="1"/>
            <a:endParaRPr lang="es-ES" sz="2000"/>
          </a:p>
          <a:p>
            <a:pPr eaLnBrk="1" hangingPunct="1"/>
            <a:r>
              <a:rPr lang="es-ES" sz="2000" b="1"/>
              <a:t>-TMB</a:t>
            </a:r>
            <a:r>
              <a:rPr lang="es-ES" sz="2000"/>
              <a:t> Technical Management Board </a:t>
            </a:r>
          </a:p>
          <a:p>
            <a:pPr eaLnBrk="1" hangingPunct="1"/>
            <a:r>
              <a:rPr lang="es-ES" sz="2000"/>
              <a:t>y - </a:t>
            </a:r>
            <a:r>
              <a:rPr lang="es-ES" sz="2000" b="1"/>
              <a:t>TMBG </a:t>
            </a:r>
            <a:r>
              <a:rPr lang="es-ES" sz="2000"/>
              <a:t>Technical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476333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512888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tx1"/>
                </a:solidFill>
              </a:rPr>
              <a:t/>
            </a:r>
            <a:br>
              <a:rPr lang="es-ES" sz="3200" b="1" smtClean="0">
                <a:solidFill>
                  <a:schemeClr val="tx1"/>
                </a:solidFill>
              </a:rPr>
            </a:br>
            <a:r>
              <a:rPr lang="es-ES" sz="2400" smtClean="0">
                <a:solidFill>
                  <a:schemeClr val="tx1"/>
                </a:solidFill>
              </a:rPr>
              <a:t>COMITÉ TÉCNICO ISO/TC 292  </a:t>
            </a:r>
            <a:br>
              <a:rPr lang="es-ES" sz="2400" smtClean="0">
                <a:solidFill>
                  <a:schemeClr val="tx1"/>
                </a:solidFill>
              </a:rPr>
            </a:br>
            <a:r>
              <a:rPr lang="es-ES" sz="2400" b="1" smtClean="0">
                <a:solidFill>
                  <a:schemeClr val="tx1"/>
                </a:solidFill>
              </a:rPr>
              <a:t>SEGURIDAD y RESILIENCIA</a:t>
            </a:r>
            <a:r>
              <a:rPr lang="es-ES" sz="2400" b="1" smtClean="0">
                <a:solidFill>
                  <a:srgbClr val="0066FF"/>
                </a:solidFill>
              </a:rPr>
              <a:t/>
            </a:r>
            <a:br>
              <a:rPr lang="es-ES" sz="2400" b="1" smtClean="0">
                <a:solidFill>
                  <a:srgbClr val="0066FF"/>
                </a:solidFill>
              </a:rPr>
            </a:br>
            <a:endParaRPr lang="es-ES" sz="2400" smtClean="0">
              <a:solidFill>
                <a:srgbClr val="0066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6513"/>
            <a:ext cx="3048000" cy="5257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/>
              <a:t>Creado en 2001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dirty="0" smtClean="0"/>
              <a:t>         </a:t>
            </a:r>
            <a:endParaRPr lang="es-E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/>
              <a:t>43 </a:t>
            </a:r>
            <a:r>
              <a:rPr lang="es-ES" sz="1800" dirty="0" smtClean="0"/>
              <a:t>Países Participantes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800" b="1" dirty="0" smtClean="0"/>
              <a:t>15</a:t>
            </a:r>
            <a:r>
              <a:rPr lang="en-GB" sz="1800" dirty="0" smtClean="0"/>
              <a:t> </a:t>
            </a:r>
            <a:r>
              <a:rPr lang="en-GB" sz="1800" dirty="0" err="1" smtClean="0"/>
              <a:t>Países</a:t>
            </a:r>
            <a:r>
              <a:rPr lang="en-GB" sz="1800" dirty="0" smtClean="0"/>
              <a:t> </a:t>
            </a:r>
            <a:r>
              <a:rPr lang="en-GB" sz="1800" dirty="0" err="1" smtClean="0"/>
              <a:t>Observadores</a:t>
            </a:r>
            <a:endParaRPr lang="en-GB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600" b="1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b="1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b="1" dirty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24 </a:t>
            </a:r>
            <a:r>
              <a:rPr lang="en-GB" sz="1600" b="1" dirty="0" smtClean="0">
                <a:solidFill>
                  <a:schemeClr val="hlink"/>
                </a:solidFill>
                <a:latin typeface="+mj-lt"/>
              </a:rPr>
              <a:t> NORMAS PUBLICADAS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GB" sz="1600" b="1" dirty="0">
              <a:solidFill>
                <a:schemeClr val="hlink"/>
              </a:solidFill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dirty="0" smtClean="0">
                <a:solidFill>
                  <a:schemeClr val="hlink"/>
                </a:solidFill>
              </a:rPr>
              <a:t>IRAM </a:t>
            </a:r>
            <a:r>
              <a:rPr lang="en-GB" sz="1200" b="1" dirty="0" smtClean="0">
                <a:solidFill>
                  <a:schemeClr val="hlink"/>
                </a:solidFill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b="1" dirty="0" smtClean="0">
                <a:solidFill>
                  <a:schemeClr val="hlink"/>
                </a:solidFill>
              </a:rPr>
              <a:t>Argentina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dirty="0" err="1" smtClean="0">
                <a:solidFill>
                  <a:schemeClr val="hlink"/>
                </a:solidFill>
              </a:rPr>
              <a:t>Miembro</a:t>
            </a:r>
            <a:r>
              <a:rPr lang="en-GB" sz="1200" dirty="0" smtClean="0">
                <a:solidFill>
                  <a:schemeClr val="hlink"/>
                </a:solidFill>
              </a:rPr>
              <a:t> </a:t>
            </a:r>
            <a:r>
              <a:rPr lang="en-GB" sz="1200" dirty="0" err="1" smtClean="0">
                <a:solidFill>
                  <a:schemeClr val="hlink"/>
                </a:solidFill>
              </a:rPr>
              <a:t>Participante</a:t>
            </a:r>
            <a:r>
              <a:rPr lang="en-GB" sz="1200" dirty="0" smtClean="0">
                <a:solidFill>
                  <a:schemeClr val="hlink"/>
                </a:solidFill>
              </a:rPr>
              <a:t> </a:t>
            </a:r>
            <a:r>
              <a:rPr lang="en-GB" sz="1200" dirty="0" err="1" smtClean="0">
                <a:solidFill>
                  <a:schemeClr val="hlink"/>
                </a:solidFill>
              </a:rPr>
              <a:t>Activo</a:t>
            </a:r>
            <a:r>
              <a:rPr lang="en-GB" sz="1200" dirty="0" smtClean="0">
                <a:solidFill>
                  <a:schemeClr val="hlink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dirty="0" err="1" smtClean="0">
                <a:solidFill>
                  <a:schemeClr val="hlink"/>
                </a:solidFill>
              </a:rPr>
              <a:t>desde</a:t>
            </a:r>
            <a:r>
              <a:rPr lang="en-GB" sz="1200" dirty="0" smtClean="0">
                <a:solidFill>
                  <a:schemeClr val="hlink"/>
                </a:solidFill>
              </a:rPr>
              <a:t> </a:t>
            </a:r>
            <a:r>
              <a:rPr lang="en-GB" sz="1200" dirty="0" err="1" smtClean="0">
                <a:solidFill>
                  <a:schemeClr val="hlink"/>
                </a:solidFill>
              </a:rPr>
              <a:t>Abril</a:t>
            </a:r>
            <a:r>
              <a:rPr lang="en-GB" sz="1200" dirty="0" smtClean="0">
                <a:solidFill>
                  <a:schemeClr val="hlink"/>
                </a:solidFill>
              </a:rPr>
              <a:t> de 2011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dirty="0" err="1" smtClean="0">
                <a:solidFill>
                  <a:schemeClr val="hlink"/>
                </a:solidFill>
              </a:rPr>
              <a:t>por</a:t>
            </a:r>
            <a:r>
              <a:rPr lang="en-GB" sz="1200" dirty="0" smtClean="0">
                <a:solidFill>
                  <a:schemeClr val="hlink"/>
                </a:solidFill>
              </a:rPr>
              <a:t> </a:t>
            </a:r>
            <a:r>
              <a:rPr lang="en-GB" sz="1200" dirty="0" err="1" smtClean="0">
                <a:solidFill>
                  <a:schemeClr val="hlink"/>
                </a:solidFill>
              </a:rPr>
              <a:t>iniciativa</a:t>
            </a:r>
            <a:r>
              <a:rPr lang="en-GB" sz="1200" dirty="0" smtClean="0">
                <a:solidFill>
                  <a:schemeClr val="hlink"/>
                </a:solidFill>
              </a:rPr>
              <a:t> de CAS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1200" dirty="0" err="1" smtClean="0">
                <a:solidFill>
                  <a:schemeClr val="hlink"/>
                </a:solidFill>
              </a:rPr>
              <a:t>Cámara</a:t>
            </a:r>
            <a:r>
              <a:rPr lang="en-GB" sz="1200" dirty="0" smtClean="0">
                <a:solidFill>
                  <a:schemeClr val="hlink"/>
                </a:solidFill>
              </a:rPr>
              <a:t> Argentina de Seguridad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1200" b="1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ES" sz="1200" dirty="0" smtClean="0">
              <a:solidFill>
                <a:schemeClr val="hlink"/>
              </a:solidFill>
            </a:endParaRPr>
          </a:p>
        </p:txBody>
      </p:sp>
      <p:pic>
        <p:nvPicPr>
          <p:cNvPr id="9220" name="Picture 4" descr="Berlín 2011 todo 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57959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88063"/>
            <a:ext cx="503238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1 Rectángulo"/>
          <p:cNvSpPr>
            <a:spLocks noChangeArrowheads="1"/>
          </p:cNvSpPr>
          <p:nvPr/>
        </p:nvSpPr>
        <p:spPr bwMode="auto">
          <a:xfrm>
            <a:off x="6172200" y="559117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/>
              <a:t>Reunión plenaria Berlín 2011</a:t>
            </a:r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304619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6863" y="617538"/>
            <a:ext cx="5976937" cy="1439862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chemeClr val="tx1"/>
                </a:solidFill>
              </a:rPr>
              <a:t>COMITÉ TÉCNICO ISO/TC 292  </a:t>
            </a:r>
            <a:br>
              <a:rPr lang="es-ES" sz="2400" smtClean="0">
                <a:solidFill>
                  <a:schemeClr val="tx1"/>
                </a:solidFill>
              </a:rPr>
            </a:br>
            <a:r>
              <a:rPr lang="es-ES" sz="2400" b="1" smtClean="0">
                <a:solidFill>
                  <a:schemeClr val="tx1"/>
                </a:solidFill>
              </a:rPr>
              <a:t>SEGURIDAD y RESILIENCIA</a:t>
            </a:r>
            <a:r>
              <a:rPr lang="es-ES" sz="2400" b="1" smtClean="0">
                <a:solidFill>
                  <a:srgbClr val="0066FF"/>
                </a:solidFill>
              </a:rPr>
              <a:t/>
            </a:r>
            <a:br>
              <a:rPr lang="es-ES" sz="2400" b="1" smtClean="0">
                <a:solidFill>
                  <a:srgbClr val="0066FF"/>
                </a:solidFill>
              </a:rPr>
            </a:br>
            <a:endParaRPr lang="es-ES" sz="280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857375"/>
            <a:ext cx="91440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ja-JP" b="1">
                <a:ea typeface="MS PGothic" pitchFamily="34" charset="-128"/>
              </a:rPr>
              <a:t>N</a:t>
            </a:r>
            <a:r>
              <a:rPr lang="es-ES" b="1"/>
              <a:t>ormas</a:t>
            </a:r>
            <a:r>
              <a:rPr lang="en-GB" altLang="ja-JP" b="1">
                <a:ea typeface="MS PGothic" pitchFamily="34" charset="-128"/>
              </a:rPr>
              <a:t> Internacionales ISO para:</a:t>
            </a:r>
          </a:p>
          <a:p>
            <a:pPr lvl="4"/>
            <a:r>
              <a:rPr lang="en-GB" altLang="ja-JP" b="1">
                <a:ea typeface="MS PGothic" pitchFamily="34" charset="-128"/>
              </a:rPr>
              <a:t/>
            </a:r>
            <a:br>
              <a:rPr lang="en-GB" altLang="ja-JP" b="1">
                <a:ea typeface="MS PGothic" pitchFamily="34" charset="-128"/>
              </a:rPr>
            </a:br>
            <a:r>
              <a:rPr lang="en-GB" altLang="ja-JP" b="1">
                <a:ea typeface="MS PGothic" pitchFamily="34" charset="-128"/>
              </a:rPr>
              <a:t>A</a:t>
            </a:r>
            <a:r>
              <a:rPr lang="es-ES"/>
              <a:t>umentar la capacidad de gestión ante crisis  </a:t>
            </a:r>
          </a:p>
          <a:p>
            <a:pPr lvl="4"/>
            <a:r>
              <a:rPr lang="es-ES"/>
              <a:t>Asegurar la continuidad de las actividades </a:t>
            </a:r>
          </a:p>
          <a:p>
            <a:pPr lvl="4"/>
            <a:r>
              <a:rPr lang="es-ES"/>
              <a:t>Facilitar la interoperatividad entre todas las partes interesadas</a:t>
            </a:r>
          </a:p>
          <a:p>
            <a:pPr algn="ctr"/>
            <a:endParaRPr lang="es-ES" b="1"/>
          </a:p>
          <a:p>
            <a:pPr algn="ctr"/>
            <a:r>
              <a:rPr lang="es-ES" b="1"/>
              <a:t>    </a:t>
            </a:r>
            <a:r>
              <a:rPr lang="es-ES"/>
              <a:t>Enfoque dirigido a todos los riesgos</a:t>
            </a:r>
          </a:p>
          <a:p>
            <a:pPr algn="ctr"/>
            <a:endParaRPr lang="es-ES"/>
          </a:p>
          <a:p>
            <a:pPr algn="ctr"/>
            <a:endParaRPr lang="es-ES"/>
          </a:p>
          <a:p>
            <a:pPr algn="ctr"/>
            <a:r>
              <a:rPr lang="es-ES"/>
              <a:t>Cubriendo las fases claves de la gestión de la crisis y de la continuidad operacional:</a:t>
            </a:r>
          </a:p>
          <a:p>
            <a:pPr algn="ctr"/>
            <a:r>
              <a:rPr lang="es-ES" b="1"/>
              <a:t>      </a:t>
            </a:r>
          </a:p>
          <a:p>
            <a:pPr algn="ctr"/>
            <a:r>
              <a:rPr lang="es-ES"/>
              <a:t>el ANTES, el DURANTE y el DESPUÉS </a:t>
            </a:r>
          </a:p>
          <a:p>
            <a:pPr algn="ctr"/>
            <a:endParaRPr lang="es-ES" b="1" u="sng"/>
          </a:p>
          <a:p>
            <a:pPr algn="ctr"/>
            <a:endParaRPr lang="es-ES" b="1" u="sng"/>
          </a:p>
          <a:p>
            <a:pPr algn="ctr"/>
            <a:r>
              <a:rPr lang="es-ES" sz="1400" u="sng"/>
              <a:t>Secretaría Técnica del ISO/TC 223</a:t>
            </a:r>
            <a:r>
              <a:rPr lang="es-ES" sz="1400"/>
              <a:t>: SIS - Instituto de Normas de Suecia</a:t>
            </a:r>
          </a:p>
          <a:p>
            <a:pPr algn="ctr"/>
            <a:endParaRPr lang="es-ES" sz="1400" b="1" u="sng"/>
          </a:p>
          <a:p>
            <a:pPr algn="ctr"/>
            <a:r>
              <a:rPr lang="es-ES" sz="1400" u="sng"/>
              <a:t>Presidencia del ISO/TC 223</a:t>
            </a:r>
            <a:r>
              <a:rPr lang="es-ES" sz="1400"/>
              <a:t>: Agencia de Contingencias Civiles de Suecia</a:t>
            </a:r>
          </a:p>
        </p:txBody>
      </p:sp>
    </p:spTree>
    <p:extLst>
      <p:ext uri="{BB962C8B-B14F-4D97-AF65-F5344CB8AC3E}">
        <p14:creationId xmlns:p14="http://schemas.microsoft.com/office/powerpoint/2010/main" val="114426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8" y="304800"/>
            <a:ext cx="9129712" cy="1609725"/>
          </a:xfrm>
        </p:spPr>
        <p:txBody>
          <a:bodyPr/>
          <a:lstStyle/>
          <a:p>
            <a:pPr eaLnBrk="1" hangingPunct="1"/>
            <a:r>
              <a:rPr lang="es-ES" sz="2000" smtClean="0"/>
              <a:t>COMITÉ TÉCNICO ISO/TC 292  </a:t>
            </a:r>
            <a:br>
              <a:rPr lang="es-ES" sz="2000" smtClean="0"/>
            </a:br>
            <a:r>
              <a:rPr lang="es-ES" sz="2000" b="1" smtClean="0"/>
              <a:t>SEGURIDAD y RESILIENCIA</a:t>
            </a:r>
            <a:r>
              <a:rPr lang="es-ES" sz="2000" b="1" smtClean="0">
                <a:solidFill>
                  <a:srgbClr val="0066FF"/>
                </a:solidFill>
              </a:rPr>
              <a:t/>
            </a:r>
            <a:br>
              <a:rPr lang="es-ES" sz="2000" b="1" smtClean="0">
                <a:solidFill>
                  <a:srgbClr val="0066FF"/>
                </a:solidFill>
              </a:rPr>
            </a:br>
            <a:endParaRPr lang="es-ES" sz="2000" b="1" smtClean="0">
              <a:solidFill>
                <a:srgbClr val="0066FF"/>
              </a:solidFill>
            </a:endParaRPr>
          </a:p>
          <a:p>
            <a:pPr eaLnBrk="1" hangingPunct="1"/>
            <a:r>
              <a:rPr lang="es-ES" sz="1800" b="1" smtClean="0"/>
              <a:t>Normas Internacionales ISO para cubrir todas las etapas de la </a:t>
            </a:r>
          </a:p>
          <a:p>
            <a:pPr eaLnBrk="1" hangingPunct="1"/>
            <a:r>
              <a:rPr lang="es-ES" sz="1800" b="1" smtClean="0"/>
              <a:t>Gestión de los Riesgos de Desastres</a:t>
            </a:r>
          </a:p>
        </p:txBody>
      </p:sp>
      <p:grpSp>
        <p:nvGrpSpPr>
          <p:cNvPr id="11267" name="Group 3"/>
          <p:cNvGrpSpPr>
            <a:grpSpLocks noChangeAspect="1"/>
          </p:cNvGrpSpPr>
          <p:nvPr/>
        </p:nvGrpSpPr>
        <p:grpSpPr bwMode="auto">
          <a:xfrm>
            <a:off x="0" y="2060575"/>
            <a:ext cx="3168650" cy="554038"/>
            <a:chOff x="521" y="754"/>
            <a:chExt cx="2375" cy="349"/>
          </a:xfrm>
        </p:grpSpPr>
        <p:sp>
          <p:nvSpPr>
            <p:cNvPr id="1129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1" y="754"/>
              <a:ext cx="237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5" name="Freeform 5"/>
            <p:cNvSpPr>
              <a:spLocks/>
            </p:cNvSpPr>
            <p:nvPr/>
          </p:nvSpPr>
          <p:spPr bwMode="auto">
            <a:xfrm>
              <a:off x="529" y="762"/>
              <a:ext cx="2353" cy="328"/>
            </a:xfrm>
            <a:custGeom>
              <a:avLst/>
              <a:gdLst>
                <a:gd name="T0" fmla="*/ 2147483647 w 294"/>
                <a:gd name="T1" fmla="*/ 0 h 41"/>
                <a:gd name="T2" fmla="*/ 2147483647 w 294"/>
                <a:gd name="T3" fmla="*/ 2147483647 h 41"/>
                <a:gd name="T4" fmla="*/ 2147483647 w 294"/>
                <a:gd name="T5" fmla="*/ 2147483647 h 41"/>
                <a:gd name="T6" fmla="*/ 0 w 294"/>
                <a:gd name="T7" fmla="*/ 2147483647 h 41"/>
                <a:gd name="T8" fmla="*/ 2147483647 w 294"/>
                <a:gd name="T9" fmla="*/ 2147483647 h 41"/>
                <a:gd name="T10" fmla="*/ 0 w 294"/>
                <a:gd name="T11" fmla="*/ 0 h 41"/>
                <a:gd name="T12" fmla="*/ 2147483647 w 294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41">
                  <a:moveTo>
                    <a:pt x="279" y="0"/>
                  </a:moveTo>
                  <a:lnTo>
                    <a:pt x="294" y="21"/>
                  </a:lnTo>
                  <a:lnTo>
                    <a:pt x="279" y="41"/>
                  </a:lnTo>
                  <a:lnTo>
                    <a:pt x="0" y="41"/>
                  </a:lnTo>
                  <a:lnTo>
                    <a:pt x="15" y="21"/>
                  </a:lnTo>
                  <a:lnTo>
                    <a:pt x="0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6" name="Rectangle 6"/>
            <p:cNvSpPr>
              <a:spLocks noChangeArrowheads="1"/>
            </p:cNvSpPr>
            <p:nvPr/>
          </p:nvSpPr>
          <p:spPr bwMode="auto">
            <a:xfrm>
              <a:off x="1153" y="866"/>
              <a:ext cx="120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24211D"/>
                  </a:solidFill>
                </a:rPr>
                <a:t>Antes del incidente</a:t>
              </a:r>
              <a:endParaRPr lang="es-ES"/>
            </a:p>
          </p:txBody>
        </p:sp>
      </p:grp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60575"/>
            <a:ext cx="37226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2627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100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100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100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3684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84763"/>
            <a:ext cx="1403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37063"/>
            <a:ext cx="56165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6" name="Group 15"/>
          <p:cNvGrpSpPr>
            <a:grpSpLocks noChangeAspect="1"/>
          </p:cNvGrpSpPr>
          <p:nvPr/>
        </p:nvGrpSpPr>
        <p:grpSpPr bwMode="auto">
          <a:xfrm>
            <a:off x="0" y="2781300"/>
            <a:ext cx="1547813" cy="415925"/>
            <a:chOff x="340" y="1797"/>
            <a:chExt cx="634" cy="262"/>
          </a:xfrm>
        </p:grpSpPr>
        <p:sp>
          <p:nvSpPr>
            <p:cNvPr id="11291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40" y="1797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2" name="Freeform 17"/>
            <p:cNvSpPr>
              <a:spLocks/>
            </p:cNvSpPr>
            <p:nvPr/>
          </p:nvSpPr>
          <p:spPr bwMode="auto">
            <a:xfrm>
              <a:off x="346" y="1803"/>
              <a:ext cx="618" cy="246"/>
            </a:xfrm>
            <a:custGeom>
              <a:avLst/>
              <a:gdLst>
                <a:gd name="T0" fmla="*/ 2147483647 w 103"/>
                <a:gd name="T1" fmla="*/ 0 h 41"/>
                <a:gd name="T2" fmla="*/ 2147483647 w 103"/>
                <a:gd name="T3" fmla="*/ 2147483647 h 41"/>
                <a:gd name="T4" fmla="*/ 2147483647 w 103"/>
                <a:gd name="T5" fmla="*/ 2147483647 h 41"/>
                <a:gd name="T6" fmla="*/ 0 w 103"/>
                <a:gd name="T7" fmla="*/ 2147483647 h 41"/>
                <a:gd name="T8" fmla="*/ 2147483647 w 103"/>
                <a:gd name="T9" fmla="*/ 2147483647 h 41"/>
                <a:gd name="T10" fmla="*/ 0 w 103"/>
                <a:gd name="T11" fmla="*/ 0 h 41"/>
                <a:gd name="T12" fmla="*/ 2147483647 w 103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1">
                  <a:moveTo>
                    <a:pt x="88" y="0"/>
                  </a:moveTo>
                  <a:lnTo>
                    <a:pt x="103" y="21"/>
                  </a:lnTo>
                  <a:lnTo>
                    <a:pt x="88" y="41"/>
                  </a:lnTo>
                  <a:lnTo>
                    <a:pt x="0" y="41"/>
                  </a:lnTo>
                  <a:lnTo>
                    <a:pt x="15" y="2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3" name="Rectangle 18"/>
            <p:cNvSpPr>
              <a:spLocks noChangeArrowheads="1"/>
            </p:cNvSpPr>
            <p:nvPr/>
          </p:nvSpPr>
          <p:spPr bwMode="auto">
            <a:xfrm>
              <a:off x="490" y="1887"/>
              <a:ext cx="4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sz="1200" b="1">
                  <a:solidFill>
                    <a:srgbClr val="24211D"/>
                  </a:solidFill>
                </a:rPr>
                <a:t>Resilencia</a:t>
              </a:r>
              <a:endParaRPr lang="es-ES" sz="1200" b="1"/>
            </a:p>
          </p:txBody>
        </p:sp>
      </p:grpSp>
      <p:grpSp>
        <p:nvGrpSpPr>
          <p:cNvPr id="11277" name="Group 19"/>
          <p:cNvGrpSpPr>
            <a:grpSpLocks noChangeAspect="1"/>
          </p:cNvGrpSpPr>
          <p:nvPr/>
        </p:nvGrpSpPr>
        <p:grpSpPr bwMode="auto">
          <a:xfrm>
            <a:off x="1404938" y="2781300"/>
            <a:ext cx="1150937" cy="415925"/>
            <a:chOff x="975" y="1752"/>
            <a:chExt cx="634" cy="262"/>
          </a:xfrm>
        </p:grpSpPr>
        <p:sp>
          <p:nvSpPr>
            <p:cNvPr id="1128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975" y="1752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89" name="Freeform 21"/>
            <p:cNvSpPr>
              <a:spLocks/>
            </p:cNvSpPr>
            <p:nvPr/>
          </p:nvSpPr>
          <p:spPr bwMode="auto">
            <a:xfrm>
              <a:off x="981" y="1758"/>
              <a:ext cx="618" cy="246"/>
            </a:xfrm>
            <a:custGeom>
              <a:avLst/>
              <a:gdLst>
                <a:gd name="T0" fmla="*/ 2147483647 w 103"/>
                <a:gd name="T1" fmla="*/ 0 h 41"/>
                <a:gd name="T2" fmla="*/ 2147483647 w 103"/>
                <a:gd name="T3" fmla="*/ 2147483647 h 41"/>
                <a:gd name="T4" fmla="*/ 2147483647 w 103"/>
                <a:gd name="T5" fmla="*/ 2147483647 h 41"/>
                <a:gd name="T6" fmla="*/ 0 w 103"/>
                <a:gd name="T7" fmla="*/ 2147483647 h 41"/>
                <a:gd name="T8" fmla="*/ 2147483647 w 103"/>
                <a:gd name="T9" fmla="*/ 2147483647 h 41"/>
                <a:gd name="T10" fmla="*/ 0 w 103"/>
                <a:gd name="T11" fmla="*/ 0 h 41"/>
                <a:gd name="T12" fmla="*/ 2147483647 w 103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1">
                  <a:moveTo>
                    <a:pt x="88" y="0"/>
                  </a:moveTo>
                  <a:cubicBezTo>
                    <a:pt x="93" y="7"/>
                    <a:pt x="98" y="14"/>
                    <a:pt x="103" y="21"/>
                  </a:cubicBezTo>
                  <a:cubicBezTo>
                    <a:pt x="98" y="27"/>
                    <a:pt x="93" y="34"/>
                    <a:pt x="88" y="41"/>
                  </a:cubicBezTo>
                  <a:cubicBezTo>
                    <a:pt x="59" y="41"/>
                    <a:pt x="29" y="41"/>
                    <a:pt x="0" y="41"/>
                  </a:cubicBezTo>
                  <a:cubicBezTo>
                    <a:pt x="5" y="34"/>
                    <a:pt x="10" y="27"/>
                    <a:pt x="15" y="21"/>
                  </a:cubicBezTo>
                  <a:cubicBezTo>
                    <a:pt x="10" y="14"/>
                    <a:pt x="5" y="7"/>
                    <a:pt x="0" y="0"/>
                  </a:cubicBezTo>
                  <a:cubicBezTo>
                    <a:pt x="29" y="0"/>
                    <a:pt x="59" y="0"/>
                    <a:pt x="88" y="0"/>
                  </a:cubicBez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0" name="Rectangle 22"/>
            <p:cNvSpPr>
              <a:spLocks noChangeArrowheads="1"/>
            </p:cNvSpPr>
            <p:nvPr/>
          </p:nvSpPr>
          <p:spPr bwMode="auto">
            <a:xfrm>
              <a:off x="1050" y="1842"/>
              <a:ext cx="5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ES" sz="1200" b="1">
                  <a:solidFill>
                    <a:srgbClr val="24211D"/>
                  </a:solidFill>
                  <a:cs typeface="Arial" pitchFamily="34" charset="0"/>
                </a:rPr>
                <a:t>Prevención</a:t>
              </a:r>
              <a:endParaRPr lang="es-ES" sz="1200" b="1">
                <a:cs typeface="Arial" pitchFamily="34" charset="0"/>
              </a:endParaRPr>
            </a:p>
          </p:txBody>
        </p:sp>
      </p:grpSp>
      <p:grpSp>
        <p:nvGrpSpPr>
          <p:cNvPr id="11278" name="Group 23"/>
          <p:cNvGrpSpPr>
            <a:grpSpLocks noChangeAspect="1"/>
          </p:cNvGrpSpPr>
          <p:nvPr/>
        </p:nvGrpSpPr>
        <p:grpSpPr bwMode="auto">
          <a:xfrm>
            <a:off x="2484438" y="2781300"/>
            <a:ext cx="1006475" cy="415925"/>
            <a:chOff x="1565" y="1752"/>
            <a:chExt cx="634" cy="262"/>
          </a:xfrm>
        </p:grpSpPr>
        <p:sp>
          <p:nvSpPr>
            <p:cNvPr id="11285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565" y="1752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86" name="Freeform 25"/>
            <p:cNvSpPr>
              <a:spLocks/>
            </p:cNvSpPr>
            <p:nvPr/>
          </p:nvSpPr>
          <p:spPr bwMode="auto">
            <a:xfrm>
              <a:off x="1571" y="1758"/>
              <a:ext cx="618" cy="246"/>
            </a:xfrm>
            <a:custGeom>
              <a:avLst/>
              <a:gdLst>
                <a:gd name="T0" fmla="*/ 2147483647 w 103"/>
                <a:gd name="T1" fmla="*/ 0 h 41"/>
                <a:gd name="T2" fmla="*/ 2147483647 w 103"/>
                <a:gd name="T3" fmla="*/ 2147483647 h 41"/>
                <a:gd name="T4" fmla="*/ 2147483647 w 103"/>
                <a:gd name="T5" fmla="*/ 2147483647 h 41"/>
                <a:gd name="T6" fmla="*/ 0 w 103"/>
                <a:gd name="T7" fmla="*/ 2147483647 h 41"/>
                <a:gd name="T8" fmla="*/ 2147483647 w 103"/>
                <a:gd name="T9" fmla="*/ 2147483647 h 41"/>
                <a:gd name="T10" fmla="*/ 0 w 103"/>
                <a:gd name="T11" fmla="*/ 0 h 41"/>
                <a:gd name="T12" fmla="*/ 2147483647 w 103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1">
                  <a:moveTo>
                    <a:pt x="88" y="0"/>
                  </a:moveTo>
                  <a:lnTo>
                    <a:pt x="103" y="21"/>
                  </a:lnTo>
                  <a:lnTo>
                    <a:pt x="88" y="41"/>
                  </a:lnTo>
                  <a:lnTo>
                    <a:pt x="0" y="41"/>
                  </a:lnTo>
                  <a:lnTo>
                    <a:pt x="15" y="2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87" name="Rectangle 26"/>
            <p:cNvSpPr>
              <a:spLocks noChangeArrowheads="1"/>
            </p:cNvSpPr>
            <p:nvPr/>
          </p:nvSpPr>
          <p:spPr bwMode="auto">
            <a:xfrm>
              <a:off x="1625" y="1836"/>
              <a:ext cx="5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200" b="1">
                  <a:solidFill>
                    <a:srgbClr val="24211D"/>
                  </a:solidFill>
                  <a:cs typeface="Arial" pitchFamily="34" charset="0"/>
                </a:rPr>
                <a:t>Preparación</a:t>
              </a:r>
              <a:endParaRPr lang="es-ES" sz="1200" b="1">
                <a:cs typeface="Arial" pitchFamily="34" charset="0"/>
              </a:endParaRPr>
            </a:p>
          </p:txBody>
        </p:sp>
      </p:grpSp>
      <p:grpSp>
        <p:nvGrpSpPr>
          <p:cNvPr id="11279" name="Group 27"/>
          <p:cNvGrpSpPr>
            <a:grpSpLocks noChangeAspect="1"/>
          </p:cNvGrpSpPr>
          <p:nvPr/>
        </p:nvGrpSpPr>
        <p:grpSpPr bwMode="auto">
          <a:xfrm>
            <a:off x="3203575" y="2874963"/>
            <a:ext cx="3529013" cy="782637"/>
            <a:chOff x="2200" y="1752"/>
            <a:chExt cx="2223" cy="493"/>
          </a:xfrm>
        </p:grpSpPr>
        <p:sp>
          <p:nvSpPr>
            <p:cNvPr id="1128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200" y="1752"/>
              <a:ext cx="2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84" name="Rectangle 29"/>
            <p:cNvSpPr>
              <a:spLocks noChangeArrowheads="1"/>
            </p:cNvSpPr>
            <p:nvPr/>
          </p:nvSpPr>
          <p:spPr bwMode="auto">
            <a:xfrm>
              <a:off x="2336" y="2053"/>
              <a:ext cx="17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000" b="1">
                  <a:solidFill>
                    <a:srgbClr val="828180"/>
                  </a:solidFill>
                  <a:cs typeface="Arial" pitchFamily="34" charset="0"/>
                </a:rPr>
                <a:t>Respuesta al incidente</a:t>
              </a:r>
              <a:endParaRPr lang="es-ES" sz="2000" b="1">
                <a:cs typeface="Arial" pitchFamily="34" charset="0"/>
              </a:endParaRPr>
            </a:p>
          </p:txBody>
        </p:sp>
      </p:grpSp>
      <p:sp>
        <p:nvSpPr>
          <p:cNvPr id="11280" name="1 Rectángulo"/>
          <p:cNvSpPr>
            <a:spLocks noChangeArrowheads="1"/>
          </p:cNvSpPr>
          <p:nvPr/>
        </p:nvSpPr>
        <p:spPr bwMode="auto">
          <a:xfrm>
            <a:off x="163513" y="3303588"/>
            <a:ext cx="311308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1100" dirty="0"/>
              <a:t>IRAM-ISSO/PAS 22399  Guía para la Preparación contra Incidentes y la Continuidad Operacional</a:t>
            </a:r>
          </a:p>
          <a:p>
            <a:r>
              <a:rPr lang="es-AR" sz="1100" dirty="0"/>
              <a:t>IRAM-ISO 22301  Sistemas de Gestión de la Continuidad de los Negocios. Requisitos.</a:t>
            </a:r>
          </a:p>
          <a:p>
            <a:r>
              <a:rPr lang="es-AR" sz="1100" dirty="0"/>
              <a:t>IRAM-ISO 22313  Sistemas de Gestión de la Continuidad de los Negocios - Guía.   </a:t>
            </a:r>
          </a:p>
          <a:p>
            <a:endParaRPr lang="es-AR" sz="1100" dirty="0"/>
          </a:p>
          <a:p>
            <a:r>
              <a:rPr lang="es-AR" sz="1100" dirty="0"/>
              <a:t>En estudio</a:t>
            </a:r>
          </a:p>
          <a:p>
            <a:r>
              <a:rPr lang="es-AR" sz="1100" dirty="0"/>
              <a:t>IRAM-ISO 22397   Guía para los Acuerdos de Cooperación.</a:t>
            </a:r>
          </a:p>
          <a:p>
            <a:r>
              <a:rPr lang="es-AR" sz="1100" dirty="0"/>
              <a:t>IRAM-ISO 22398  Guía para los Ejercicios de Emergencia</a:t>
            </a:r>
          </a:p>
          <a:p>
            <a:endParaRPr lang="es-AR" sz="900" dirty="0"/>
          </a:p>
          <a:p>
            <a:endParaRPr lang="es-AR" sz="900" dirty="0"/>
          </a:p>
        </p:txBody>
      </p:sp>
      <p:sp>
        <p:nvSpPr>
          <p:cNvPr id="11281" name="32 Rectángulo"/>
          <p:cNvSpPr>
            <a:spLocks noChangeArrowheads="1"/>
          </p:cNvSpPr>
          <p:nvPr/>
        </p:nvSpPr>
        <p:spPr bwMode="auto">
          <a:xfrm>
            <a:off x="3490913" y="4205288"/>
            <a:ext cx="28003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 sz="900" dirty="0"/>
          </a:p>
          <a:p>
            <a:r>
              <a:rPr lang="es-AR" sz="1100" dirty="0"/>
              <a:t>IRAM-ISO 22320 Gestión de la emergencia - Requisitos para la respuesta a incidentes. </a:t>
            </a:r>
          </a:p>
          <a:p>
            <a:r>
              <a:rPr lang="es-AR" sz="1100" dirty="0"/>
              <a:t>.</a:t>
            </a:r>
          </a:p>
          <a:p>
            <a:r>
              <a:rPr lang="es-AR" sz="1100" dirty="0"/>
              <a:t>En estudio</a:t>
            </a:r>
          </a:p>
          <a:p>
            <a:r>
              <a:rPr lang="es-AR" sz="1100" dirty="0"/>
              <a:t>IRAM-ISO 22315 Guía  para la evacuación masiva</a:t>
            </a:r>
          </a:p>
          <a:p>
            <a:r>
              <a:rPr lang="es-AR" sz="1100" dirty="0"/>
              <a:t>IRAM-ISO 22322  Guía para alerta pública</a:t>
            </a:r>
          </a:p>
          <a:p>
            <a:endParaRPr lang="es-AR" sz="900" dirty="0"/>
          </a:p>
          <a:p>
            <a:r>
              <a:rPr lang="es-AR" sz="900" dirty="0"/>
              <a:t>		</a:t>
            </a:r>
          </a:p>
        </p:txBody>
      </p:sp>
      <p:sp>
        <p:nvSpPr>
          <p:cNvPr id="11282" name="33 Rectángulo"/>
          <p:cNvSpPr>
            <a:spLocks noChangeArrowheads="1"/>
          </p:cNvSpPr>
          <p:nvPr/>
        </p:nvSpPr>
        <p:spPr bwMode="auto">
          <a:xfrm>
            <a:off x="6362700" y="2757488"/>
            <a:ext cx="332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 sz="900"/>
          </a:p>
          <a:p>
            <a:r>
              <a:rPr lang="es-AR" sz="900"/>
              <a:t>.</a:t>
            </a:r>
          </a:p>
          <a:p>
            <a:endParaRPr lang="es-AR" sz="900"/>
          </a:p>
        </p:txBody>
      </p:sp>
    </p:spTree>
    <p:extLst>
      <p:ext uri="{BB962C8B-B14F-4D97-AF65-F5344CB8AC3E}">
        <p14:creationId xmlns:p14="http://schemas.microsoft.com/office/powerpoint/2010/main" val="299162747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1118</Words>
  <Application>Microsoft Office PowerPoint</Application>
  <PresentationFormat>Presentación en pantalla (4:3)</PresentationFormat>
  <Paragraphs>289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        ORGANIZACIÓN DE RIESGOS Y GESTION DE LA  SEGURIDAD EN LA REPUBLICA ARGENTINA  Congreso técnico CAS –  CAMARA ARGENTINA DE SEGURIDAD INTERSEC 2016  Normas para contribuir a la Preparación ante Emergencias, a la Reducción del Riesgo de Desastres y para asegurar la  Continuidad de las actividades  GERENCIA DE SEGURIDAD NORMALIZACION IRAM      </vt:lpstr>
      <vt:lpstr> </vt:lpstr>
      <vt:lpstr>Presentación de PowerPoint</vt:lpstr>
      <vt:lpstr>Presentación de PowerPoint</vt:lpstr>
      <vt:lpstr>Presentación de PowerPoint</vt:lpstr>
      <vt:lpstr> COMITÉ TÉCNICO ISO/TC 292   SEGURIDAD y RESILIENCIA </vt:lpstr>
      <vt:lpstr>COMITÉ TÉCNICO ISO/TC 292   SEGURIDAD y RESILIENCIA </vt:lpstr>
      <vt:lpstr>Presentación de PowerPoint</vt:lpstr>
      <vt:lpstr>Otras normas ISO publicadas</vt:lpstr>
      <vt:lpstr>Normas ISO en estudio</vt:lpstr>
      <vt:lpstr>Presentación de PowerPoint</vt:lpstr>
      <vt:lpstr>Lineamientos Guía para la Preparación ante Incidentes y la Continuidad Operacional Norma IRAM-ISO/PAS 22399 </vt:lpstr>
      <vt:lpstr>    COMITÉ TÉCNICO ISO/TC 292 - SEGURIDAD y RESILIENCIA  Temas de normas publicadas y en estudio</vt:lpstr>
      <vt:lpstr>    COMITÉ TÉCNICO ISO/TC 292 SEGURIDAD y RESILIENCIA   Temas de normas publicadas y en estudio</vt:lpstr>
      <vt:lpstr>COMITÉ TÉCNICO ISO/TC 292 SEGURIDAD y RESILIENCIA</vt:lpstr>
      <vt:lpstr>  Secretario: SUBSECRETARÍA RELACIÓN CON LAS PROVINCIAS   MINISTERIO DEL INTERIOR, OBRAS PÚBLICAS Y VIVIENDA  Integrantes   PROTECCIÓN CIVIL NACIONAL Y DEFENSAS CIVILES CABA, NEUQUÉN, PCIA. BS AS   ORGANO REGULADOR DE SEGURIDAD DE PRESAS- ADMINISTRACIÓN NACIONAL DE LA  AVIACIÓN CIVIL - ARMADA ARGENTINA - EJERCITO - FUERZA AEREA - GENDARMERÍA POLICÍA FEDERAL - PREFECTURA NAVAL    CAMARA ARGENTINA DE SEGURIDAD  - COPHISEMA – COPIME -  IAEM - ADIMRA  CATAMP/CIPET - CRUZ ROJA - CONSEJO NACIONAL DE BOMBEROS VOLUNTARIOS- CONSEJO PROFESIONAL DE CIENCIAS ECONÓMICAS    METROGAS -  AEROLINEAS ARGENTINAS - AEROPUERTOS ARGENTINA 2000   BANCO NACIÓN – CARREFOUR -  HOSPITAL ITALIANO -  ECOTEDU  PROSEGUR S.A. – SIEMENS - LABORATORIOS GADOR - NUCLEOELÉCTRICA ARGENTINA    UNIVERSIDAD DEL SALVADOR  UNIVERSIDAD TECNOLÓGICA NACIONAL  COMITÉ DE SEGURIDAD ZÁRATE/CAMPANA  PROCESO APELL BAHÍA BLANCA    </vt:lpstr>
      <vt:lpstr>Subcomité IRAM  Respuesta a emergencias y gestión de seguridad  Normas IRAM-NFPA publicadas</vt:lpstr>
      <vt:lpstr>Subcomité IRAM  Respuesta a emergencias y gestión de seguridad  Normas IRAM de Respuesta a incidentes con materiales peligrosos  </vt:lpstr>
      <vt:lpstr>Subcomité IRAM Respuesta a Emergencias y Gestión de Seguridad ESPEJO LOCAL DEL COMITÉ TÉCNICO ISO/TC 292 SEGURIDAD y RESILIENCIA    </vt:lpstr>
      <vt:lpstr>PROSEGUR ARGENTINA APLICA LOS CONCEPTOS DE LAS NORMAS DEL COMITÉ TÉCNICO ISO/TC 292  PRIMERA EMPRESA ARGENTINA CERTIFICADA POR IRAM EN   SISTEMAS DE GESTIÓN DE LA CONTINUIDAD DEL NEGOCIO (siglas en inglés BCMS)</vt:lpstr>
      <vt:lpstr>Presentación de PowerPoint</vt:lpstr>
      <vt:lpstr>    </vt:lpstr>
      <vt:lpstr>  DEFENSA CIVIL DE LA PROVINCIA DE NEUQUEN APLICA LOS  CONCEPTOS DE LAS NORMAS DEL  COMITÉ TÉCNICO ISO/TC 292 </vt:lpstr>
      <vt:lpstr>Presentación de PowerPoint</vt:lpstr>
      <vt:lpstr>ORGANISMO REGULADOR DE SEGURIDAD DE PRESAS APLICA LOS CONCEPTOS DE LAS NORMAS DEL COMITÉ TÉCNICO ISO/TC 292 </vt:lpstr>
      <vt:lpstr>Muchas gracias !!!  Guillermo Zucal  gzucal@iram.org.ar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7</dc:creator>
  <cp:lastModifiedBy>HP</cp:lastModifiedBy>
  <cp:revision>65</cp:revision>
  <dcterms:created xsi:type="dcterms:W3CDTF">2012-11-28T13:33:53Z</dcterms:created>
  <dcterms:modified xsi:type="dcterms:W3CDTF">2016-09-14T13:29:41Z</dcterms:modified>
</cp:coreProperties>
</file>